
<file path=[Content_Types].xml><?xml version="1.0" encoding="utf-8"?>
<Types xmlns="http://schemas.openxmlformats.org/package/2006/content-types">
  <Override PartName="/ppt/slides/slide29.xml" ContentType="application/vnd.openxmlformats-officedocument.presentationml.slide+xml"/>
  <Override PartName="/ppt/slides/slide47.xml" ContentType="application/vnd.openxmlformats-officedocument.presentationml.slide+xml"/>
  <Override PartName="/ppt/slides/slide58.xml" ContentType="application/vnd.openxmlformats-officedocument.presentationml.slide+xml"/>
  <Override PartName="/ppt/slides/slide76.xml" ContentType="application/vnd.openxmlformats-officedocument.presentationml.slide+xml"/>
  <Override PartName="/ppt/slides/slide94.xml" ContentType="application/vnd.openxmlformats-officedocument.presentationml.slide+xml"/>
  <Override PartName="/ppt/slides/slide113.xml" ContentType="application/vnd.openxmlformats-officedocument.presentationml.slide+xml"/>
  <Override PartName="/ppt/slides/slide4.xml" ContentType="application/vnd.openxmlformats-officedocument.presentationml.slide+xml"/>
  <Override PartName="/ppt/slides/slide18.xml" ContentType="application/vnd.openxmlformats-officedocument.presentationml.slide+xml"/>
  <Override PartName="/ppt/slides/slide36.xml" ContentType="application/vnd.openxmlformats-officedocument.presentationml.slide+xml"/>
  <Override PartName="/ppt/slides/slide54.xml" ContentType="application/vnd.openxmlformats-officedocument.presentationml.slide+xml"/>
  <Override PartName="/ppt/slides/slide65.xml" ContentType="application/vnd.openxmlformats-officedocument.presentationml.slide+xml"/>
  <Override PartName="/ppt/slides/slide83.xml" ContentType="application/vnd.openxmlformats-officedocument.presentationml.slide+xml"/>
  <Override PartName="/ppt/slides/slide102.xml" ContentType="application/vnd.openxmlformats-officedocument.presentationml.slide+xml"/>
  <Override PartName="/ppt/slideLayouts/slideLayout6.xml" ContentType="application/vnd.openxmlformats-officedocument.presentationml.slideLayout+xml"/>
  <Override PartName="/ppt/slides/slide25.xml" ContentType="application/vnd.openxmlformats-officedocument.presentationml.slide+xml"/>
  <Override PartName="/ppt/slides/slide43.xml" ContentType="application/vnd.openxmlformats-officedocument.presentationml.slide+xml"/>
  <Override PartName="/ppt/slides/slide72.xml" ContentType="application/vnd.openxmlformats-officedocument.presentationml.slide+xml"/>
  <Override PartName="/ppt/slides/slide90.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xml" ContentType="application/xml"/>
  <Override PartName="/ppt/slides/slide14.xml" ContentType="application/vnd.openxmlformats-officedocument.presentationml.slide+xml"/>
  <Override PartName="/ppt/slides/slide32.xml" ContentType="application/vnd.openxmlformats-officedocument.presentationml.slide+xml"/>
  <Override PartName="/ppt/slides/slide50.xml" ContentType="application/vnd.openxmlformats-officedocument.presentationml.slide+xml"/>
  <Override PartName="/ppt/slides/slide61.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s/slide99.xml" ContentType="application/vnd.openxmlformats-officedocument.presentationml.slide+xml"/>
  <Override PartName="/ppt/slides/slide9.xml" ContentType="application/vnd.openxmlformats-officedocument.presentationml.slide+xml"/>
  <Override PartName="/ppt/slides/slide59.xml" ContentType="application/vnd.openxmlformats-officedocument.presentationml.slide+xml"/>
  <Override PartName="/ppt/slides/slide77.xml" ContentType="application/vnd.openxmlformats-officedocument.presentationml.slide+xml"/>
  <Override PartName="/ppt/slides/slide88.xml" ContentType="application/vnd.openxmlformats-officedocument.presentationml.slide+xml"/>
  <Override PartName="/ppt/slides/slide107.xml" ContentType="application/vnd.openxmlformats-officedocument.presentationml.slide+xml"/>
  <Override PartName="/ppt/viewProps.xml" ContentType="application/vnd.openxmlformats-officedocument.presentationml.viewProp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s/slide57.xml" ContentType="application/vnd.openxmlformats-officedocument.presentationml.slide+xml"/>
  <Override PartName="/ppt/slides/slide66.xml" ContentType="application/vnd.openxmlformats-officedocument.presentationml.slide+xml"/>
  <Override PartName="/ppt/slides/slide75.xml" ContentType="application/vnd.openxmlformats-officedocument.presentationml.slide+xml"/>
  <Override PartName="/ppt/slides/slide86.xml" ContentType="application/vnd.openxmlformats-officedocument.presentationml.slide+xml"/>
  <Override PartName="/ppt/slides/slide95.xml" ContentType="application/vnd.openxmlformats-officedocument.presentationml.slide+xml"/>
  <Override PartName="/ppt/slides/slide103.xml" ContentType="application/vnd.openxmlformats-officedocument.presentationml.slide+xml"/>
  <Override PartName="/ppt/slides/slide105.xml" ContentType="application/vnd.openxmlformats-officedocument.presentationml.slide+xml"/>
  <Override PartName="/ppt/slides/slide114.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slides/slide55.xml" ContentType="application/vnd.openxmlformats-officedocument.presentationml.slide+xml"/>
  <Override PartName="/ppt/slides/slide64.xml" ContentType="application/vnd.openxmlformats-officedocument.presentationml.slide+xml"/>
  <Override PartName="/ppt/slides/slide73.xml" ContentType="application/vnd.openxmlformats-officedocument.presentationml.slide+xml"/>
  <Override PartName="/ppt/slides/slide84.xml" ContentType="application/vnd.openxmlformats-officedocument.presentationml.slide+xml"/>
  <Override PartName="/ppt/slides/slide93.xml" ContentType="application/vnd.openxmlformats-officedocument.presentationml.slide+xml"/>
  <Override PartName="/ppt/slides/slide101.xml" ContentType="application/vnd.openxmlformats-officedocument.presentationml.slide+xml"/>
  <Override PartName="/ppt/slides/slide112.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53.xml" ContentType="application/vnd.openxmlformats-officedocument.presentationml.slide+xml"/>
  <Override PartName="/ppt/slides/slide62.xml" ContentType="application/vnd.openxmlformats-officedocument.presentationml.slide+xml"/>
  <Override PartName="/ppt/slides/slide71.xml" ContentType="application/vnd.openxmlformats-officedocument.presentationml.slide+xml"/>
  <Override PartName="/ppt/slides/slide80.xml" ContentType="application/vnd.openxmlformats-officedocument.presentationml.slide+xml"/>
  <Override PartName="/ppt/slides/slide82.xml" ContentType="application/vnd.openxmlformats-officedocument.presentationml.slide+xml"/>
  <Override PartName="/ppt/slides/slide91.xml" ContentType="application/vnd.openxmlformats-officedocument.presentationml.slide+xml"/>
  <Override PartName="/ppt/slides/slide110.xml" ContentType="application/vnd.openxmlformats-officedocument.presentationml.slide+xml"/>
  <Override PartName="/ppt/slideLayouts/slideLayout3.xml" ContentType="application/vnd.openxmlformats-officedocument.presentationml.slideLayout+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s/slide60.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0.xml" ContentType="application/vnd.openxmlformats-officedocument.presentationml.slideLayout+xml"/>
  <Override PartName="/ppt/slides/slide89.xml" ContentType="application/vnd.openxmlformats-officedocument.presentationml.slide+xml"/>
  <Override PartName="/ppt/slides/slide98.xml" ContentType="application/vnd.openxmlformats-officedocument.presentationml.slide+xml"/>
  <Override PartName="/ppt/slides/slide108.xml" ContentType="application/vnd.openxmlformats-officedocument.presentationml.slide+xml"/>
  <Override PartName="/ppt/slides/slide8.xml" ContentType="application/vnd.openxmlformats-officedocument.presentationml.slide+xml"/>
  <Override PartName="/ppt/slides/slide49.xml" ContentType="application/vnd.openxmlformats-officedocument.presentationml.slide+xml"/>
  <Override PartName="/ppt/slides/slide69.xml" ContentType="application/vnd.openxmlformats-officedocument.presentationml.slide+xml"/>
  <Override PartName="/ppt/slides/slide78.xml" ContentType="application/vnd.openxmlformats-officedocument.presentationml.slide+xml"/>
  <Override PartName="/ppt/slides/slide87.xml" ContentType="application/vnd.openxmlformats-officedocument.presentationml.slide+xml"/>
  <Override PartName="/ppt/slides/slide96.xml" ContentType="application/vnd.openxmlformats-officedocument.presentationml.slide+xml"/>
  <Override PartName="/ppt/slides/slide106.xml" ContentType="application/vnd.openxmlformats-officedocument.presentationml.slide+xml"/>
  <Override PartName="/ppt/slides/slide115.xml" ContentType="application/vnd.openxmlformats-officedocument.presentationml.slide+xml"/>
  <Override PartName="/docProps/core.xml" ContentType="application/vnd.openxmlformats-package.core-properties+xml"/>
  <Override PartName="/ppt/slides/slide6.xml" ContentType="application/vnd.openxmlformats-officedocument.presentationml.slide+xml"/>
  <Override PartName="/ppt/slides/slide38.xml" ContentType="application/vnd.openxmlformats-officedocument.presentationml.slide+xml"/>
  <Override PartName="/ppt/slides/slide56.xml" ContentType="application/vnd.openxmlformats-officedocument.presentationml.slide+xml"/>
  <Override PartName="/ppt/slides/slide67.xml" ContentType="application/vnd.openxmlformats-officedocument.presentationml.slide+xml"/>
  <Override PartName="/ppt/slides/slide85.xml" ContentType="application/vnd.openxmlformats-officedocument.presentationml.slide+xml"/>
  <Override PartName="/ppt/slides/slide104.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27.xml" ContentType="application/vnd.openxmlformats-officedocument.presentationml.slide+xml"/>
  <Override PartName="/ppt/slides/slide45.xml" ContentType="application/vnd.openxmlformats-officedocument.presentationml.slide+xml"/>
  <Override PartName="/ppt/slides/slide74.xml" ContentType="application/vnd.openxmlformats-officedocument.presentationml.slide+xml"/>
  <Override PartName="/ppt/slides/slide92.xml" ContentType="application/vnd.openxmlformats-officedocument.presentationml.slide+xml"/>
  <Override PartName="/ppt/slides/slide111.xml" ContentType="application/vnd.openxmlformats-officedocument.presentationml.slide+xml"/>
  <Override PartName="/ppt/slideLayouts/slideLayout4.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34.xml" ContentType="application/vnd.openxmlformats-officedocument.presentationml.slide+xml"/>
  <Override PartName="/ppt/slides/slide52.xml" ContentType="application/vnd.openxmlformats-officedocument.presentationml.slide+xml"/>
  <Override PartName="/ppt/slides/slide63.xml" ContentType="application/vnd.openxmlformats-officedocument.presentationml.slide+xml"/>
  <Override PartName="/ppt/slides/slide81.xml" ContentType="application/vnd.openxmlformats-officedocument.presentationml.slide+xml"/>
  <Override PartName="/ppt/slides/slide100.xml" ContentType="application/vnd.openxmlformats-officedocument.presentationml.slide+xml"/>
  <Default Extension="wmf" ContentType="image/x-wmf"/>
  <Default Extension="rels" ContentType="application/vnd.openxmlformats-package.relationships+xml"/>
  <Override PartName="/ppt/slides/slide23.xml" ContentType="application/vnd.openxmlformats-officedocument.presentationml.slide+xml"/>
  <Override PartName="/ppt/slides/slide41.xml" ContentType="application/vnd.openxmlformats-officedocument.presentationml.slide+xml"/>
  <Override PartName="/ppt/slides/slide70.xml" ContentType="application/vnd.openxmlformats-officedocument.presentationml.slide+xml"/>
  <Override PartName="/ppt/slides/slide12.xml" ContentType="application/vnd.openxmlformats-officedocument.presentationml.slide+xml"/>
  <Override PartName="/ppt/slides/slide30.xml" ContentType="application/vnd.openxmlformats-officedocument.presentationml.slide+xml"/>
  <Override PartName="/ppt/slideLayouts/slideLayout11.xml" ContentType="application/vnd.openxmlformats-officedocument.presentationml.slideLayout+xml"/>
  <Override PartName="/ppt/slides/slide79.xml" ContentType="application/vnd.openxmlformats-officedocument.presentationml.slide+xml"/>
  <Override PartName="/ppt/slides/slide109.xml" ContentType="application/vnd.openxmlformats-officedocument.presentationml.slide+xml"/>
  <Override PartName="/ppt/slides/slide7.xml" ContentType="application/vnd.openxmlformats-officedocument.presentationml.slide+xml"/>
  <Override PartName="/ppt/slides/slide68.xml" ContentType="application/vnd.openxmlformats-officedocument.presentationml.slide+xml"/>
  <Override PartName="/ppt/slides/slide97.xml" ContentType="application/vnd.openxmlformats-officedocument.presentationml.slide+xml"/>
  <Override PartName="/ppt/slideLayouts/slideLayout9.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13" r:id="rId1"/>
  </p:sldMasterIdLst>
  <p:notesMasterIdLst>
    <p:notesMasterId r:id="rId117"/>
  </p:notesMasterIdLst>
  <p:sldIdLst>
    <p:sldId id="256" r:id="rId2"/>
    <p:sldId id="257" r:id="rId3"/>
    <p:sldId id="367" r:id="rId4"/>
    <p:sldId id="368" r:id="rId5"/>
    <p:sldId id="369" r:id="rId6"/>
    <p:sldId id="370" r:id="rId7"/>
    <p:sldId id="371" r:id="rId8"/>
    <p:sldId id="372" r:id="rId9"/>
    <p:sldId id="373" r:id="rId10"/>
    <p:sldId id="259" r:id="rId11"/>
    <p:sldId id="374" r:id="rId12"/>
    <p:sldId id="375" r:id="rId13"/>
    <p:sldId id="376" r:id="rId14"/>
    <p:sldId id="377" r:id="rId15"/>
    <p:sldId id="378" r:id="rId16"/>
    <p:sldId id="379" r:id="rId17"/>
    <p:sldId id="380" r:id="rId18"/>
    <p:sldId id="381" r:id="rId19"/>
    <p:sldId id="383" r:id="rId20"/>
    <p:sldId id="258" r:id="rId21"/>
    <p:sldId id="260" r:id="rId22"/>
    <p:sldId id="261" r:id="rId23"/>
    <p:sldId id="262" r:id="rId24"/>
    <p:sldId id="263" r:id="rId25"/>
    <p:sldId id="264" r:id="rId26"/>
    <p:sldId id="265" r:id="rId27"/>
    <p:sldId id="266" r:id="rId28"/>
    <p:sldId id="267" r:id="rId29"/>
    <p:sldId id="268" r:id="rId30"/>
    <p:sldId id="269" r:id="rId31"/>
    <p:sldId id="271" r:id="rId32"/>
    <p:sldId id="362" r:id="rId33"/>
    <p:sldId id="273" r:id="rId34"/>
    <p:sldId id="363" r:id="rId35"/>
    <p:sldId id="272" r:id="rId36"/>
    <p:sldId id="274" r:id="rId37"/>
    <p:sldId id="275" r:id="rId38"/>
    <p:sldId id="277" r:id="rId39"/>
    <p:sldId id="278" r:id="rId40"/>
    <p:sldId id="279" r:id="rId41"/>
    <p:sldId id="280" r:id="rId42"/>
    <p:sldId id="281" r:id="rId43"/>
    <p:sldId id="283" r:id="rId44"/>
    <p:sldId id="284" r:id="rId45"/>
    <p:sldId id="285" r:id="rId46"/>
    <p:sldId id="286" r:id="rId47"/>
    <p:sldId id="287" r:id="rId48"/>
    <p:sldId id="288" r:id="rId49"/>
    <p:sldId id="289" r:id="rId50"/>
    <p:sldId id="290" r:id="rId51"/>
    <p:sldId id="291" r:id="rId52"/>
    <p:sldId id="292" r:id="rId53"/>
    <p:sldId id="293" r:id="rId54"/>
    <p:sldId id="294" r:id="rId55"/>
    <p:sldId id="295" r:id="rId56"/>
    <p:sldId id="364" r:id="rId57"/>
    <p:sldId id="296" r:id="rId58"/>
    <p:sldId id="365" r:id="rId59"/>
    <p:sldId id="299" r:id="rId60"/>
    <p:sldId id="297" r:id="rId61"/>
    <p:sldId id="301" r:id="rId62"/>
    <p:sldId id="302" r:id="rId63"/>
    <p:sldId id="298" r:id="rId64"/>
    <p:sldId id="305" r:id="rId65"/>
    <p:sldId id="304" r:id="rId66"/>
    <p:sldId id="306" r:id="rId67"/>
    <p:sldId id="309" r:id="rId68"/>
    <p:sldId id="310" r:id="rId69"/>
    <p:sldId id="307" r:id="rId70"/>
    <p:sldId id="366" r:id="rId71"/>
    <p:sldId id="311" r:id="rId72"/>
    <p:sldId id="312" r:id="rId73"/>
    <p:sldId id="313" r:id="rId74"/>
    <p:sldId id="314" r:id="rId75"/>
    <p:sldId id="316" r:id="rId76"/>
    <p:sldId id="317" r:id="rId77"/>
    <p:sldId id="341" r:id="rId78"/>
    <p:sldId id="318" r:id="rId79"/>
    <p:sldId id="342" r:id="rId80"/>
    <p:sldId id="319" r:id="rId81"/>
    <p:sldId id="343" r:id="rId82"/>
    <p:sldId id="321" r:id="rId83"/>
    <p:sldId id="322" r:id="rId84"/>
    <p:sldId id="323" r:id="rId85"/>
    <p:sldId id="325" r:id="rId86"/>
    <p:sldId id="324" r:id="rId87"/>
    <p:sldId id="326" r:id="rId88"/>
    <p:sldId id="327" r:id="rId89"/>
    <p:sldId id="328" r:id="rId90"/>
    <p:sldId id="329" r:id="rId91"/>
    <p:sldId id="330" r:id="rId92"/>
    <p:sldId id="332" r:id="rId93"/>
    <p:sldId id="331" r:id="rId94"/>
    <p:sldId id="333" r:id="rId95"/>
    <p:sldId id="334" r:id="rId96"/>
    <p:sldId id="335" r:id="rId97"/>
    <p:sldId id="336" r:id="rId98"/>
    <p:sldId id="337" r:id="rId99"/>
    <p:sldId id="338" r:id="rId100"/>
    <p:sldId id="340" r:id="rId101"/>
    <p:sldId id="344" r:id="rId102"/>
    <p:sldId id="345" r:id="rId103"/>
    <p:sldId id="346" r:id="rId104"/>
    <p:sldId id="347" r:id="rId105"/>
    <p:sldId id="349" r:id="rId106"/>
    <p:sldId id="350" r:id="rId107"/>
    <p:sldId id="352" r:id="rId108"/>
    <p:sldId id="351" r:id="rId109"/>
    <p:sldId id="353" r:id="rId110"/>
    <p:sldId id="354" r:id="rId111"/>
    <p:sldId id="355" r:id="rId112"/>
    <p:sldId id="356" r:id="rId113"/>
    <p:sldId id="357" r:id="rId114"/>
    <p:sldId id="358" r:id="rId115"/>
    <p:sldId id="361" r:id="rId116"/>
  </p:sldIdLst>
  <p:sldSz cx="9144000" cy="6858000" type="screen4x3"/>
  <p:notesSz cx="6858000" cy="9144000"/>
  <p:defaultTextStyle>
    <a:defPPr>
      <a:defRPr lang="es-AR"/>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4678" autoAdjust="0"/>
    <p:restoredTop sz="94576" autoAdjust="0"/>
  </p:normalViewPr>
  <p:slideViewPr>
    <p:cSldViewPr>
      <p:cViewPr varScale="1">
        <p:scale>
          <a:sx n="75" d="100"/>
          <a:sy n="75" d="100"/>
        </p:scale>
        <p:origin x="-396"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117" Type="http://schemas.openxmlformats.org/officeDocument/2006/relationships/notesMaster" Target="notesMasters/notesMaster1.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slide" Target="slides/slide83.xml"/><Relationship Id="rId89" Type="http://schemas.openxmlformats.org/officeDocument/2006/relationships/slide" Target="slides/slide88.xml"/><Relationship Id="rId112" Type="http://schemas.openxmlformats.org/officeDocument/2006/relationships/slide" Target="slides/slide111.xml"/><Relationship Id="rId16" Type="http://schemas.openxmlformats.org/officeDocument/2006/relationships/slide" Target="slides/slide15.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102" Type="http://schemas.openxmlformats.org/officeDocument/2006/relationships/slide" Target="slides/slide101.xml"/><Relationship Id="rId5" Type="http://schemas.openxmlformats.org/officeDocument/2006/relationships/slide" Target="slides/slide4.xml"/><Relationship Id="rId61" Type="http://schemas.openxmlformats.org/officeDocument/2006/relationships/slide" Target="slides/slide60.xml"/><Relationship Id="rId82" Type="http://schemas.openxmlformats.org/officeDocument/2006/relationships/slide" Target="slides/slide81.xml"/><Relationship Id="rId90" Type="http://schemas.openxmlformats.org/officeDocument/2006/relationships/slide" Target="slides/slide89.xml"/><Relationship Id="rId95" Type="http://schemas.openxmlformats.org/officeDocument/2006/relationships/slide" Target="slides/slide94.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13" Type="http://schemas.openxmlformats.org/officeDocument/2006/relationships/slide" Target="slides/slide112.xml"/><Relationship Id="rId118" Type="http://schemas.openxmlformats.org/officeDocument/2006/relationships/presProps" Target="presProps.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slide" Target="slides/slide84.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tableStyles" Target="tableStyle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103" Type="http://schemas.openxmlformats.org/officeDocument/2006/relationships/slide" Target="slides/slide102.xml"/><Relationship Id="rId108" Type="http://schemas.openxmlformats.org/officeDocument/2006/relationships/slide" Target="slides/slide107.xml"/><Relationship Id="rId116" Type="http://schemas.openxmlformats.org/officeDocument/2006/relationships/slide" Target="slides/slide115.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slide" Target="slides/slide87.xml"/><Relationship Id="rId91" Type="http://schemas.openxmlformats.org/officeDocument/2006/relationships/slide" Target="slides/slide90.xml"/><Relationship Id="rId96" Type="http://schemas.openxmlformats.org/officeDocument/2006/relationships/slide" Target="slides/slide95.xml"/><Relationship Id="rId111" Type="http://schemas.openxmlformats.org/officeDocument/2006/relationships/slide" Target="slides/slide110.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6" Type="http://schemas.openxmlformats.org/officeDocument/2006/relationships/slide" Target="slides/slide105.xml"/><Relationship Id="rId114" Type="http://schemas.openxmlformats.org/officeDocument/2006/relationships/slide" Target="slides/slide113.xml"/><Relationship Id="rId119" Type="http://schemas.openxmlformats.org/officeDocument/2006/relationships/viewProps" Target="viewProps.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slide" Target="slides/slide85.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theme" Target="theme/theme1.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es-AR"/>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833FAF20-3E8B-4D8A-8BBD-7FB5F671584D}" type="datetimeFigureOut">
              <a:rPr lang="es-AR"/>
              <a:pPr>
                <a:defRPr/>
              </a:pPr>
              <a:t>24/10/2012</a:t>
            </a:fld>
            <a:endParaRPr lang="es-AR"/>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s-AR" noProof="0"/>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s-ES" noProof="0" smtClean="0"/>
              <a:t>Haga clic para modificar el estilo de texto del patrón</a:t>
            </a:r>
          </a:p>
          <a:p>
            <a:pPr lvl="1"/>
            <a:r>
              <a:rPr lang="es-ES" noProof="0" smtClean="0"/>
              <a:t>Segundo nivel</a:t>
            </a:r>
          </a:p>
          <a:p>
            <a:pPr lvl="2"/>
            <a:r>
              <a:rPr lang="es-ES" noProof="0" smtClean="0"/>
              <a:t>Tercer nivel</a:t>
            </a:r>
          </a:p>
          <a:p>
            <a:pPr lvl="3"/>
            <a:r>
              <a:rPr lang="es-ES" noProof="0" smtClean="0"/>
              <a:t>Cuarto nivel</a:t>
            </a:r>
          </a:p>
          <a:p>
            <a:pPr lvl="4"/>
            <a:r>
              <a:rPr lang="es-ES" noProof="0" smtClean="0"/>
              <a:t>Quinto nivel</a:t>
            </a:r>
            <a:endParaRPr lang="es-AR" noProof="0"/>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es-AR"/>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6F4AE815-1108-4702-83FE-69C459A145EF}" type="slidenum">
              <a:rPr lang="es-AR"/>
              <a:pPr>
                <a:defRPr/>
              </a:pPr>
              <a:t>‹#›</a:t>
            </a:fld>
            <a:endParaRPr lang="es-AR"/>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AR"/>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AR"/>
          </a:p>
        </p:txBody>
      </p:sp>
      <p:sp>
        <p:nvSpPr>
          <p:cNvPr id="4" name="3 Marcador de fecha"/>
          <p:cNvSpPr>
            <a:spLocks noGrp="1"/>
          </p:cNvSpPr>
          <p:nvPr>
            <p:ph type="dt" sz="half" idx="10"/>
          </p:nvPr>
        </p:nvSpPr>
        <p:spPr/>
        <p:txBody>
          <a:bodyPr/>
          <a:lstStyle>
            <a:lvl1pPr>
              <a:defRPr/>
            </a:lvl1pPr>
          </a:lstStyle>
          <a:p>
            <a:pPr>
              <a:defRPr/>
            </a:pPr>
            <a:fld id="{6A485FA3-05EC-4DA6-B29B-D631AF2607CF}" type="datetimeFigureOut">
              <a:rPr lang="es-AR"/>
              <a:pPr>
                <a:defRPr/>
              </a:pPr>
              <a:t>24/10/2012</a:t>
            </a:fld>
            <a:endParaRPr lang="es-AR"/>
          </a:p>
        </p:txBody>
      </p:sp>
      <p:sp>
        <p:nvSpPr>
          <p:cNvPr id="5" name="4 Marcador de pie de página"/>
          <p:cNvSpPr>
            <a:spLocks noGrp="1"/>
          </p:cNvSpPr>
          <p:nvPr>
            <p:ph type="ftr" sz="quarter" idx="11"/>
          </p:nvPr>
        </p:nvSpPr>
        <p:spPr/>
        <p:txBody>
          <a:bodyPr/>
          <a:lstStyle>
            <a:lvl1pPr>
              <a:defRPr/>
            </a:lvl1pPr>
          </a:lstStyle>
          <a:p>
            <a:pPr>
              <a:defRPr/>
            </a:pPr>
            <a:endParaRPr lang="es-AR"/>
          </a:p>
        </p:txBody>
      </p:sp>
      <p:sp>
        <p:nvSpPr>
          <p:cNvPr id="6" name="5 Marcador de número de diapositiva"/>
          <p:cNvSpPr>
            <a:spLocks noGrp="1"/>
          </p:cNvSpPr>
          <p:nvPr>
            <p:ph type="sldNum" sz="quarter" idx="12"/>
          </p:nvPr>
        </p:nvSpPr>
        <p:spPr/>
        <p:txBody>
          <a:bodyPr/>
          <a:lstStyle>
            <a:lvl1pPr>
              <a:defRPr/>
            </a:lvl1pPr>
          </a:lstStyle>
          <a:p>
            <a:pPr>
              <a:defRPr/>
            </a:pPr>
            <a:fld id="{4AE899C6-25AA-46E8-A07E-D6CB15DBE0AD}" type="slidenum">
              <a:rPr lang="es-AR"/>
              <a:pPr>
                <a:defRPr/>
              </a:pPr>
              <a:t>‹#›</a:t>
            </a:fld>
            <a:endParaRPr lang="es-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lvl1pPr>
              <a:defRPr/>
            </a:lvl1pPr>
          </a:lstStyle>
          <a:p>
            <a:pPr>
              <a:defRPr/>
            </a:pPr>
            <a:fld id="{DAF21397-B7AC-4C71-A120-23B36C5F6A60}" type="datetimeFigureOut">
              <a:rPr lang="es-AR"/>
              <a:pPr>
                <a:defRPr/>
              </a:pPr>
              <a:t>24/10/2012</a:t>
            </a:fld>
            <a:endParaRPr lang="es-AR"/>
          </a:p>
        </p:txBody>
      </p:sp>
      <p:sp>
        <p:nvSpPr>
          <p:cNvPr id="5" name="4 Marcador de pie de página"/>
          <p:cNvSpPr>
            <a:spLocks noGrp="1"/>
          </p:cNvSpPr>
          <p:nvPr>
            <p:ph type="ftr" sz="quarter" idx="11"/>
          </p:nvPr>
        </p:nvSpPr>
        <p:spPr/>
        <p:txBody>
          <a:bodyPr/>
          <a:lstStyle>
            <a:lvl1pPr>
              <a:defRPr/>
            </a:lvl1pPr>
          </a:lstStyle>
          <a:p>
            <a:pPr>
              <a:defRPr/>
            </a:pPr>
            <a:endParaRPr lang="es-AR"/>
          </a:p>
        </p:txBody>
      </p:sp>
      <p:sp>
        <p:nvSpPr>
          <p:cNvPr id="6" name="5 Marcador de número de diapositiva"/>
          <p:cNvSpPr>
            <a:spLocks noGrp="1"/>
          </p:cNvSpPr>
          <p:nvPr>
            <p:ph type="sldNum" sz="quarter" idx="12"/>
          </p:nvPr>
        </p:nvSpPr>
        <p:spPr/>
        <p:txBody>
          <a:bodyPr/>
          <a:lstStyle>
            <a:lvl1pPr>
              <a:defRPr/>
            </a:lvl1pPr>
          </a:lstStyle>
          <a:p>
            <a:pPr>
              <a:defRPr/>
            </a:pPr>
            <a:fld id="{A5BDAE6A-8A9B-4E3D-AD97-2DEE2CAB5890}" type="slidenum">
              <a:rPr lang="es-AR"/>
              <a:pPr>
                <a:defRPr/>
              </a:pPr>
              <a:t>‹#›</a:t>
            </a:fld>
            <a:endParaRPr lang="es-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lvl1pPr>
              <a:defRPr/>
            </a:lvl1pPr>
          </a:lstStyle>
          <a:p>
            <a:pPr>
              <a:defRPr/>
            </a:pPr>
            <a:fld id="{4AB28F31-2B88-43C5-8528-5B334405C1C6}" type="datetimeFigureOut">
              <a:rPr lang="es-AR"/>
              <a:pPr>
                <a:defRPr/>
              </a:pPr>
              <a:t>24/10/2012</a:t>
            </a:fld>
            <a:endParaRPr lang="es-AR"/>
          </a:p>
        </p:txBody>
      </p:sp>
      <p:sp>
        <p:nvSpPr>
          <p:cNvPr id="5" name="4 Marcador de pie de página"/>
          <p:cNvSpPr>
            <a:spLocks noGrp="1"/>
          </p:cNvSpPr>
          <p:nvPr>
            <p:ph type="ftr" sz="quarter" idx="11"/>
          </p:nvPr>
        </p:nvSpPr>
        <p:spPr/>
        <p:txBody>
          <a:bodyPr/>
          <a:lstStyle>
            <a:lvl1pPr>
              <a:defRPr/>
            </a:lvl1pPr>
          </a:lstStyle>
          <a:p>
            <a:pPr>
              <a:defRPr/>
            </a:pPr>
            <a:endParaRPr lang="es-AR"/>
          </a:p>
        </p:txBody>
      </p:sp>
      <p:sp>
        <p:nvSpPr>
          <p:cNvPr id="6" name="5 Marcador de número de diapositiva"/>
          <p:cNvSpPr>
            <a:spLocks noGrp="1"/>
          </p:cNvSpPr>
          <p:nvPr>
            <p:ph type="sldNum" sz="quarter" idx="12"/>
          </p:nvPr>
        </p:nvSpPr>
        <p:spPr/>
        <p:txBody>
          <a:bodyPr/>
          <a:lstStyle>
            <a:lvl1pPr>
              <a:defRPr/>
            </a:lvl1pPr>
          </a:lstStyle>
          <a:p>
            <a:pPr>
              <a:defRPr/>
            </a:pPr>
            <a:fld id="{A454AD35-FFB1-486A-8C65-32FD831A1B38}" type="slidenum">
              <a:rPr lang="es-AR"/>
              <a:pPr>
                <a:defRPr/>
              </a:pPr>
              <a:t>‹#›</a:t>
            </a:fld>
            <a:endParaRPr lang="es-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lvl1pPr>
              <a:defRPr/>
            </a:lvl1pPr>
          </a:lstStyle>
          <a:p>
            <a:pPr>
              <a:defRPr/>
            </a:pPr>
            <a:fld id="{43CC95D2-0752-4CAC-B34B-7E18D749D83D}" type="datetimeFigureOut">
              <a:rPr lang="es-AR"/>
              <a:pPr>
                <a:defRPr/>
              </a:pPr>
              <a:t>24/10/2012</a:t>
            </a:fld>
            <a:endParaRPr lang="es-AR"/>
          </a:p>
        </p:txBody>
      </p:sp>
      <p:sp>
        <p:nvSpPr>
          <p:cNvPr id="5" name="4 Marcador de pie de página"/>
          <p:cNvSpPr>
            <a:spLocks noGrp="1"/>
          </p:cNvSpPr>
          <p:nvPr>
            <p:ph type="ftr" sz="quarter" idx="11"/>
          </p:nvPr>
        </p:nvSpPr>
        <p:spPr/>
        <p:txBody>
          <a:bodyPr/>
          <a:lstStyle>
            <a:lvl1pPr>
              <a:defRPr/>
            </a:lvl1pPr>
          </a:lstStyle>
          <a:p>
            <a:pPr>
              <a:defRPr/>
            </a:pPr>
            <a:endParaRPr lang="es-AR"/>
          </a:p>
        </p:txBody>
      </p:sp>
      <p:sp>
        <p:nvSpPr>
          <p:cNvPr id="6" name="5 Marcador de número de diapositiva"/>
          <p:cNvSpPr>
            <a:spLocks noGrp="1"/>
          </p:cNvSpPr>
          <p:nvPr>
            <p:ph type="sldNum" sz="quarter" idx="12"/>
          </p:nvPr>
        </p:nvSpPr>
        <p:spPr/>
        <p:txBody>
          <a:bodyPr/>
          <a:lstStyle>
            <a:lvl1pPr>
              <a:defRPr/>
            </a:lvl1pPr>
          </a:lstStyle>
          <a:p>
            <a:pPr>
              <a:defRPr/>
            </a:pPr>
            <a:fld id="{79A32BC4-40D6-492F-B0F8-E4CF6DFF7F3E}" type="slidenum">
              <a:rPr lang="es-AR"/>
              <a:pPr>
                <a:defRPr/>
              </a:pPr>
              <a:t>‹#›</a:t>
            </a:fld>
            <a:endParaRPr lang="es-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lvl1pPr>
              <a:defRPr/>
            </a:lvl1pPr>
          </a:lstStyle>
          <a:p>
            <a:pPr>
              <a:defRPr/>
            </a:pPr>
            <a:fld id="{0CD15A04-88F1-49F0-8014-05CA1E0C812C}" type="datetimeFigureOut">
              <a:rPr lang="es-AR"/>
              <a:pPr>
                <a:defRPr/>
              </a:pPr>
              <a:t>24/10/2012</a:t>
            </a:fld>
            <a:endParaRPr lang="es-AR"/>
          </a:p>
        </p:txBody>
      </p:sp>
      <p:sp>
        <p:nvSpPr>
          <p:cNvPr id="5" name="4 Marcador de pie de página"/>
          <p:cNvSpPr>
            <a:spLocks noGrp="1"/>
          </p:cNvSpPr>
          <p:nvPr>
            <p:ph type="ftr" sz="quarter" idx="11"/>
          </p:nvPr>
        </p:nvSpPr>
        <p:spPr/>
        <p:txBody>
          <a:bodyPr/>
          <a:lstStyle>
            <a:lvl1pPr>
              <a:defRPr/>
            </a:lvl1pPr>
          </a:lstStyle>
          <a:p>
            <a:pPr>
              <a:defRPr/>
            </a:pPr>
            <a:endParaRPr lang="es-AR"/>
          </a:p>
        </p:txBody>
      </p:sp>
      <p:sp>
        <p:nvSpPr>
          <p:cNvPr id="6" name="5 Marcador de número de diapositiva"/>
          <p:cNvSpPr>
            <a:spLocks noGrp="1"/>
          </p:cNvSpPr>
          <p:nvPr>
            <p:ph type="sldNum" sz="quarter" idx="12"/>
          </p:nvPr>
        </p:nvSpPr>
        <p:spPr/>
        <p:txBody>
          <a:bodyPr/>
          <a:lstStyle>
            <a:lvl1pPr>
              <a:defRPr/>
            </a:lvl1pPr>
          </a:lstStyle>
          <a:p>
            <a:pPr>
              <a:defRPr/>
            </a:pPr>
            <a:fld id="{19977118-82B3-42EE-BB9D-B36C8147DD6A}" type="slidenum">
              <a:rPr lang="es-AR"/>
              <a:pPr>
                <a:defRPr/>
              </a:pPr>
              <a:t>‹#›</a:t>
            </a:fld>
            <a:endParaRPr lang="es-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3 Marcador de fecha"/>
          <p:cNvSpPr>
            <a:spLocks noGrp="1"/>
          </p:cNvSpPr>
          <p:nvPr>
            <p:ph type="dt" sz="half" idx="10"/>
          </p:nvPr>
        </p:nvSpPr>
        <p:spPr/>
        <p:txBody>
          <a:bodyPr/>
          <a:lstStyle>
            <a:lvl1pPr>
              <a:defRPr/>
            </a:lvl1pPr>
          </a:lstStyle>
          <a:p>
            <a:pPr>
              <a:defRPr/>
            </a:pPr>
            <a:fld id="{363DC6AA-FB16-4BED-B749-64EFFE1056FD}" type="datetimeFigureOut">
              <a:rPr lang="es-AR"/>
              <a:pPr>
                <a:defRPr/>
              </a:pPr>
              <a:t>24/10/2012</a:t>
            </a:fld>
            <a:endParaRPr lang="es-AR"/>
          </a:p>
        </p:txBody>
      </p:sp>
      <p:sp>
        <p:nvSpPr>
          <p:cNvPr id="6" name="4 Marcador de pie de página"/>
          <p:cNvSpPr>
            <a:spLocks noGrp="1"/>
          </p:cNvSpPr>
          <p:nvPr>
            <p:ph type="ftr" sz="quarter" idx="11"/>
          </p:nvPr>
        </p:nvSpPr>
        <p:spPr/>
        <p:txBody>
          <a:bodyPr/>
          <a:lstStyle>
            <a:lvl1pPr>
              <a:defRPr/>
            </a:lvl1pPr>
          </a:lstStyle>
          <a:p>
            <a:pPr>
              <a:defRPr/>
            </a:pPr>
            <a:endParaRPr lang="es-AR"/>
          </a:p>
        </p:txBody>
      </p:sp>
      <p:sp>
        <p:nvSpPr>
          <p:cNvPr id="7" name="5 Marcador de número de diapositiva"/>
          <p:cNvSpPr>
            <a:spLocks noGrp="1"/>
          </p:cNvSpPr>
          <p:nvPr>
            <p:ph type="sldNum" sz="quarter" idx="12"/>
          </p:nvPr>
        </p:nvSpPr>
        <p:spPr/>
        <p:txBody>
          <a:bodyPr/>
          <a:lstStyle>
            <a:lvl1pPr>
              <a:defRPr/>
            </a:lvl1pPr>
          </a:lstStyle>
          <a:p>
            <a:pPr>
              <a:defRPr/>
            </a:pPr>
            <a:fld id="{7EDC3DAE-B62C-4A22-87FA-F37E9D9EBA64}" type="slidenum">
              <a:rPr lang="es-AR"/>
              <a:pPr>
                <a:defRPr/>
              </a:pPr>
              <a:t>‹#›</a:t>
            </a:fld>
            <a:endParaRPr lang="es-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7" name="3 Marcador de fecha"/>
          <p:cNvSpPr>
            <a:spLocks noGrp="1"/>
          </p:cNvSpPr>
          <p:nvPr>
            <p:ph type="dt" sz="half" idx="10"/>
          </p:nvPr>
        </p:nvSpPr>
        <p:spPr/>
        <p:txBody>
          <a:bodyPr/>
          <a:lstStyle>
            <a:lvl1pPr>
              <a:defRPr/>
            </a:lvl1pPr>
          </a:lstStyle>
          <a:p>
            <a:pPr>
              <a:defRPr/>
            </a:pPr>
            <a:fld id="{1A68DE89-93DB-431D-97C1-77C8D90304CE}" type="datetimeFigureOut">
              <a:rPr lang="es-AR"/>
              <a:pPr>
                <a:defRPr/>
              </a:pPr>
              <a:t>24/10/2012</a:t>
            </a:fld>
            <a:endParaRPr lang="es-AR"/>
          </a:p>
        </p:txBody>
      </p:sp>
      <p:sp>
        <p:nvSpPr>
          <p:cNvPr id="8" name="4 Marcador de pie de página"/>
          <p:cNvSpPr>
            <a:spLocks noGrp="1"/>
          </p:cNvSpPr>
          <p:nvPr>
            <p:ph type="ftr" sz="quarter" idx="11"/>
          </p:nvPr>
        </p:nvSpPr>
        <p:spPr/>
        <p:txBody>
          <a:bodyPr/>
          <a:lstStyle>
            <a:lvl1pPr>
              <a:defRPr/>
            </a:lvl1pPr>
          </a:lstStyle>
          <a:p>
            <a:pPr>
              <a:defRPr/>
            </a:pPr>
            <a:endParaRPr lang="es-AR"/>
          </a:p>
        </p:txBody>
      </p:sp>
      <p:sp>
        <p:nvSpPr>
          <p:cNvPr id="9" name="5 Marcador de número de diapositiva"/>
          <p:cNvSpPr>
            <a:spLocks noGrp="1"/>
          </p:cNvSpPr>
          <p:nvPr>
            <p:ph type="sldNum" sz="quarter" idx="12"/>
          </p:nvPr>
        </p:nvSpPr>
        <p:spPr/>
        <p:txBody>
          <a:bodyPr/>
          <a:lstStyle>
            <a:lvl1pPr>
              <a:defRPr/>
            </a:lvl1pPr>
          </a:lstStyle>
          <a:p>
            <a:pPr>
              <a:defRPr/>
            </a:pPr>
            <a:fld id="{F52AE083-AEE8-4628-ADF4-E2342A1C06EC}" type="slidenum">
              <a:rPr lang="es-AR"/>
              <a:pPr>
                <a:defRPr/>
              </a:pPr>
              <a:t>‹#›</a:t>
            </a:fld>
            <a:endParaRPr lang="es-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3 Marcador de fecha"/>
          <p:cNvSpPr>
            <a:spLocks noGrp="1"/>
          </p:cNvSpPr>
          <p:nvPr>
            <p:ph type="dt" sz="half" idx="10"/>
          </p:nvPr>
        </p:nvSpPr>
        <p:spPr/>
        <p:txBody>
          <a:bodyPr/>
          <a:lstStyle>
            <a:lvl1pPr>
              <a:defRPr/>
            </a:lvl1pPr>
          </a:lstStyle>
          <a:p>
            <a:pPr>
              <a:defRPr/>
            </a:pPr>
            <a:fld id="{D03283B8-222A-464F-B8B1-CB07D7221648}" type="datetimeFigureOut">
              <a:rPr lang="es-AR"/>
              <a:pPr>
                <a:defRPr/>
              </a:pPr>
              <a:t>24/10/2012</a:t>
            </a:fld>
            <a:endParaRPr lang="es-AR"/>
          </a:p>
        </p:txBody>
      </p:sp>
      <p:sp>
        <p:nvSpPr>
          <p:cNvPr id="4" name="4 Marcador de pie de página"/>
          <p:cNvSpPr>
            <a:spLocks noGrp="1"/>
          </p:cNvSpPr>
          <p:nvPr>
            <p:ph type="ftr" sz="quarter" idx="11"/>
          </p:nvPr>
        </p:nvSpPr>
        <p:spPr/>
        <p:txBody>
          <a:bodyPr/>
          <a:lstStyle>
            <a:lvl1pPr>
              <a:defRPr/>
            </a:lvl1pPr>
          </a:lstStyle>
          <a:p>
            <a:pPr>
              <a:defRPr/>
            </a:pPr>
            <a:endParaRPr lang="es-AR"/>
          </a:p>
        </p:txBody>
      </p:sp>
      <p:sp>
        <p:nvSpPr>
          <p:cNvPr id="5" name="5 Marcador de número de diapositiva"/>
          <p:cNvSpPr>
            <a:spLocks noGrp="1"/>
          </p:cNvSpPr>
          <p:nvPr>
            <p:ph type="sldNum" sz="quarter" idx="12"/>
          </p:nvPr>
        </p:nvSpPr>
        <p:spPr/>
        <p:txBody>
          <a:bodyPr/>
          <a:lstStyle>
            <a:lvl1pPr>
              <a:defRPr/>
            </a:lvl1pPr>
          </a:lstStyle>
          <a:p>
            <a:pPr>
              <a:defRPr/>
            </a:pPr>
            <a:fld id="{D91EBB71-C6BF-4514-A552-74CD91208CEE}" type="slidenum">
              <a:rPr lang="es-AR"/>
              <a:pPr>
                <a:defRPr/>
              </a:pPr>
              <a:t>‹#›</a:t>
            </a:fld>
            <a:endParaRPr lang="es-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3 Marcador de fecha"/>
          <p:cNvSpPr>
            <a:spLocks noGrp="1"/>
          </p:cNvSpPr>
          <p:nvPr>
            <p:ph type="dt" sz="half" idx="10"/>
          </p:nvPr>
        </p:nvSpPr>
        <p:spPr/>
        <p:txBody>
          <a:bodyPr/>
          <a:lstStyle>
            <a:lvl1pPr>
              <a:defRPr/>
            </a:lvl1pPr>
          </a:lstStyle>
          <a:p>
            <a:pPr>
              <a:defRPr/>
            </a:pPr>
            <a:fld id="{74ED723F-AEA6-4E75-84A0-038E72DA8CEA}" type="datetimeFigureOut">
              <a:rPr lang="es-AR"/>
              <a:pPr>
                <a:defRPr/>
              </a:pPr>
              <a:t>24/10/2012</a:t>
            </a:fld>
            <a:endParaRPr lang="es-AR"/>
          </a:p>
        </p:txBody>
      </p:sp>
      <p:sp>
        <p:nvSpPr>
          <p:cNvPr id="3" name="4 Marcador de pie de página"/>
          <p:cNvSpPr>
            <a:spLocks noGrp="1"/>
          </p:cNvSpPr>
          <p:nvPr>
            <p:ph type="ftr" sz="quarter" idx="11"/>
          </p:nvPr>
        </p:nvSpPr>
        <p:spPr/>
        <p:txBody>
          <a:bodyPr/>
          <a:lstStyle>
            <a:lvl1pPr>
              <a:defRPr/>
            </a:lvl1pPr>
          </a:lstStyle>
          <a:p>
            <a:pPr>
              <a:defRPr/>
            </a:pPr>
            <a:endParaRPr lang="es-AR"/>
          </a:p>
        </p:txBody>
      </p:sp>
      <p:sp>
        <p:nvSpPr>
          <p:cNvPr id="4" name="5 Marcador de número de diapositiva"/>
          <p:cNvSpPr>
            <a:spLocks noGrp="1"/>
          </p:cNvSpPr>
          <p:nvPr>
            <p:ph type="sldNum" sz="quarter" idx="12"/>
          </p:nvPr>
        </p:nvSpPr>
        <p:spPr/>
        <p:txBody>
          <a:bodyPr/>
          <a:lstStyle>
            <a:lvl1pPr>
              <a:defRPr/>
            </a:lvl1pPr>
          </a:lstStyle>
          <a:p>
            <a:pPr>
              <a:defRPr/>
            </a:pPr>
            <a:fld id="{FFF12A1D-B5CA-40F3-A212-B7C3D4075DE4}" type="slidenum">
              <a:rPr lang="es-AR"/>
              <a:pPr>
                <a:defRPr/>
              </a:pPr>
              <a:t>‹#›</a:t>
            </a:fld>
            <a:endParaRPr lang="es-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AR"/>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3 Marcador de fecha"/>
          <p:cNvSpPr>
            <a:spLocks noGrp="1"/>
          </p:cNvSpPr>
          <p:nvPr>
            <p:ph type="dt" sz="half" idx="10"/>
          </p:nvPr>
        </p:nvSpPr>
        <p:spPr/>
        <p:txBody>
          <a:bodyPr/>
          <a:lstStyle>
            <a:lvl1pPr>
              <a:defRPr/>
            </a:lvl1pPr>
          </a:lstStyle>
          <a:p>
            <a:pPr>
              <a:defRPr/>
            </a:pPr>
            <a:fld id="{73E90829-AE59-409E-BCDA-E60572C1431B}" type="datetimeFigureOut">
              <a:rPr lang="es-AR"/>
              <a:pPr>
                <a:defRPr/>
              </a:pPr>
              <a:t>24/10/2012</a:t>
            </a:fld>
            <a:endParaRPr lang="es-AR"/>
          </a:p>
        </p:txBody>
      </p:sp>
      <p:sp>
        <p:nvSpPr>
          <p:cNvPr id="6" name="4 Marcador de pie de página"/>
          <p:cNvSpPr>
            <a:spLocks noGrp="1"/>
          </p:cNvSpPr>
          <p:nvPr>
            <p:ph type="ftr" sz="quarter" idx="11"/>
          </p:nvPr>
        </p:nvSpPr>
        <p:spPr/>
        <p:txBody>
          <a:bodyPr/>
          <a:lstStyle>
            <a:lvl1pPr>
              <a:defRPr/>
            </a:lvl1pPr>
          </a:lstStyle>
          <a:p>
            <a:pPr>
              <a:defRPr/>
            </a:pPr>
            <a:endParaRPr lang="es-AR"/>
          </a:p>
        </p:txBody>
      </p:sp>
      <p:sp>
        <p:nvSpPr>
          <p:cNvPr id="7" name="5 Marcador de número de diapositiva"/>
          <p:cNvSpPr>
            <a:spLocks noGrp="1"/>
          </p:cNvSpPr>
          <p:nvPr>
            <p:ph type="sldNum" sz="quarter" idx="12"/>
          </p:nvPr>
        </p:nvSpPr>
        <p:spPr/>
        <p:txBody>
          <a:bodyPr/>
          <a:lstStyle>
            <a:lvl1pPr>
              <a:defRPr/>
            </a:lvl1pPr>
          </a:lstStyle>
          <a:p>
            <a:pPr>
              <a:defRPr/>
            </a:pPr>
            <a:fld id="{294FAAA9-C762-44D5-9B15-A38E969D7295}" type="slidenum">
              <a:rPr lang="es-AR"/>
              <a:pPr>
                <a:defRPr/>
              </a:pPr>
              <a:t>‹#›</a:t>
            </a:fld>
            <a:endParaRPr lang="es-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AR"/>
          </a:p>
        </p:txBody>
      </p:sp>
      <p:sp>
        <p:nvSpPr>
          <p:cNvPr id="3" name="2 Marcador de posición de imagen"/>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s-AR" noProof="0"/>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3 Marcador de fecha"/>
          <p:cNvSpPr>
            <a:spLocks noGrp="1"/>
          </p:cNvSpPr>
          <p:nvPr>
            <p:ph type="dt" sz="half" idx="10"/>
          </p:nvPr>
        </p:nvSpPr>
        <p:spPr/>
        <p:txBody>
          <a:bodyPr/>
          <a:lstStyle>
            <a:lvl1pPr>
              <a:defRPr/>
            </a:lvl1pPr>
          </a:lstStyle>
          <a:p>
            <a:pPr>
              <a:defRPr/>
            </a:pPr>
            <a:fld id="{70EA3AE1-1815-4348-BA4E-F866606D0898}" type="datetimeFigureOut">
              <a:rPr lang="es-AR"/>
              <a:pPr>
                <a:defRPr/>
              </a:pPr>
              <a:t>24/10/2012</a:t>
            </a:fld>
            <a:endParaRPr lang="es-AR"/>
          </a:p>
        </p:txBody>
      </p:sp>
      <p:sp>
        <p:nvSpPr>
          <p:cNvPr id="6" name="4 Marcador de pie de página"/>
          <p:cNvSpPr>
            <a:spLocks noGrp="1"/>
          </p:cNvSpPr>
          <p:nvPr>
            <p:ph type="ftr" sz="quarter" idx="11"/>
          </p:nvPr>
        </p:nvSpPr>
        <p:spPr/>
        <p:txBody>
          <a:bodyPr/>
          <a:lstStyle>
            <a:lvl1pPr>
              <a:defRPr/>
            </a:lvl1pPr>
          </a:lstStyle>
          <a:p>
            <a:pPr>
              <a:defRPr/>
            </a:pPr>
            <a:endParaRPr lang="es-AR"/>
          </a:p>
        </p:txBody>
      </p:sp>
      <p:sp>
        <p:nvSpPr>
          <p:cNvPr id="7" name="5 Marcador de número de diapositiva"/>
          <p:cNvSpPr>
            <a:spLocks noGrp="1"/>
          </p:cNvSpPr>
          <p:nvPr>
            <p:ph type="sldNum" sz="quarter" idx="12"/>
          </p:nvPr>
        </p:nvSpPr>
        <p:spPr/>
        <p:txBody>
          <a:bodyPr/>
          <a:lstStyle>
            <a:lvl1pPr>
              <a:defRPr/>
            </a:lvl1pPr>
          </a:lstStyle>
          <a:p>
            <a:pPr>
              <a:defRPr/>
            </a:pPr>
            <a:fld id="{369FB311-C559-40EB-891E-958E1DC7CDEA}" type="slidenum">
              <a:rPr lang="es-AR"/>
              <a:pPr>
                <a:defRPr/>
              </a:pPr>
              <a:t>‹#›</a:t>
            </a:fld>
            <a:endParaRPr lang="es-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1">
          <a:gsLst>
            <a:gs pos="0">
              <a:srgbClr val="000000"/>
            </a:gs>
            <a:gs pos="39999">
              <a:srgbClr val="0A128C"/>
            </a:gs>
            <a:gs pos="70000">
              <a:srgbClr val="181CC7"/>
            </a:gs>
            <a:gs pos="88000">
              <a:srgbClr val="7005D4"/>
            </a:gs>
            <a:gs pos="100000">
              <a:srgbClr val="8C3D91"/>
            </a:gs>
          </a:gsLst>
          <a:lin ang="5400000"/>
        </a:gradFill>
        <a:effectLst/>
      </p:bgPr>
    </p:bg>
    <p:spTree>
      <p:nvGrpSpPr>
        <p:cNvPr id="1" name=""/>
        <p:cNvGrpSpPr/>
        <p:nvPr/>
      </p:nvGrpSpPr>
      <p:grpSpPr>
        <a:xfrm>
          <a:off x="0" y="0"/>
          <a:ext cx="0" cy="0"/>
          <a:chOff x="0" y="0"/>
          <a:chExt cx="0" cy="0"/>
        </a:xfrm>
      </p:grpSpPr>
      <p:sp>
        <p:nvSpPr>
          <p:cNvPr id="1026" name="1 Marcador de título"/>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s-ES" smtClean="0"/>
              <a:t>Haga clic para modificar el estilo de título del patrón</a:t>
            </a:r>
            <a:endParaRPr lang="es-AR" smtClean="0"/>
          </a:p>
        </p:txBody>
      </p:sp>
      <p:sp>
        <p:nvSpPr>
          <p:cNvPr id="1027" name="2 Marcador de texto"/>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smtClean="0"/>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3135FB5F-900E-4DF6-AD9D-BB3EBF26DBA1}" type="datetimeFigureOut">
              <a:rPr lang="es-AR"/>
              <a:pPr>
                <a:defRPr/>
              </a:pPr>
              <a:t>24/10/2012</a:t>
            </a:fld>
            <a:endParaRPr lang="es-AR"/>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s-A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36FB89D5-9F87-4738-9A7F-133D9316AD48}" type="slidenum">
              <a:rPr lang="es-AR"/>
              <a:pPr>
                <a:defRPr/>
              </a:pPr>
              <a:t>‹#›</a:t>
            </a:fld>
            <a:endParaRPr lang="es-AR"/>
          </a:p>
        </p:txBody>
      </p:sp>
    </p:spTree>
  </p:cSld>
  <p:clrMap bg1="dk1" tx1="lt1" bg2="dk2" tx2="lt2" accent1="accent1" accent2="accent2" accent3="accent3" accent4="accent4" accent5="accent5" accent6="accent6" hlink="hlink" folHlink="folHlink"/>
  <p:sldLayoutIdLst>
    <p:sldLayoutId id="2147483724" r:id="rId1"/>
    <p:sldLayoutId id="2147483723" r:id="rId2"/>
    <p:sldLayoutId id="2147483722" r:id="rId3"/>
    <p:sldLayoutId id="2147483721" r:id="rId4"/>
    <p:sldLayoutId id="2147483720" r:id="rId5"/>
    <p:sldLayoutId id="2147483719" r:id="rId6"/>
    <p:sldLayoutId id="2147483718" r:id="rId7"/>
    <p:sldLayoutId id="2147483717" r:id="rId8"/>
    <p:sldLayoutId id="2147483716" r:id="rId9"/>
    <p:sldLayoutId id="2147483715" r:id="rId10"/>
    <p:sldLayoutId id="2147483714" r:id="rId11"/>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1 Título"/>
          <p:cNvSpPr>
            <a:spLocks noGrp="1"/>
          </p:cNvSpPr>
          <p:nvPr>
            <p:ph type="ctrTitle"/>
          </p:nvPr>
        </p:nvSpPr>
        <p:spPr/>
        <p:txBody>
          <a:bodyPr/>
          <a:lstStyle/>
          <a:p>
            <a:r>
              <a:rPr lang="es-AR" smtClean="0"/>
              <a:t>CHARLA </a:t>
            </a:r>
            <a:br>
              <a:rPr lang="es-AR" smtClean="0"/>
            </a:br>
            <a:r>
              <a:rPr lang="es-AR" smtClean="0"/>
              <a:t>15-10-2012</a:t>
            </a:r>
          </a:p>
        </p:txBody>
      </p:sp>
      <p:sp>
        <p:nvSpPr>
          <p:cNvPr id="3" name="2 Subtítulo"/>
          <p:cNvSpPr>
            <a:spLocks noGrp="1"/>
          </p:cNvSpPr>
          <p:nvPr>
            <p:ph type="subTitle" idx="1"/>
          </p:nvPr>
        </p:nvSpPr>
        <p:spPr/>
        <p:txBody>
          <a:bodyPr rtlCol="0">
            <a:normAutofit/>
          </a:bodyPr>
          <a:lstStyle/>
          <a:p>
            <a:pPr fontAlgn="auto">
              <a:spcAft>
                <a:spcPts val="0"/>
              </a:spcAft>
              <a:buFont typeface="Arial" pitchFamily="34" charset="0"/>
              <a:buNone/>
              <a:defRPr/>
            </a:pPr>
            <a:r>
              <a:rPr lang="es-AR" dirty="0" smtClean="0"/>
              <a:t>DRA. MONICA RAMON</a:t>
            </a:r>
            <a:endParaRPr lang="es-AR"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1 Título"/>
          <p:cNvSpPr>
            <a:spLocks noGrp="1"/>
          </p:cNvSpPr>
          <p:nvPr>
            <p:ph type="title"/>
          </p:nvPr>
        </p:nvSpPr>
        <p:spPr/>
        <p:txBody>
          <a:bodyPr/>
          <a:lstStyle/>
          <a:p>
            <a:r>
              <a:rPr lang="es-AR" smtClean="0"/>
              <a:t>ASIG POR ESCOLARIDAD</a:t>
            </a:r>
          </a:p>
        </p:txBody>
      </p:sp>
      <p:sp>
        <p:nvSpPr>
          <p:cNvPr id="3" name="2 Marcador de contenido"/>
          <p:cNvSpPr>
            <a:spLocks noGrp="1"/>
          </p:cNvSpPr>
          <p:nvPr>
            <p:ph idx="1"/>
          </p:nvPr>
        </p:nvSpPr>
        <p:spPr/>
        <p:txBody>
          <a:bodyPr rtlCol="0">
            <a:normAutofit fontScale="85000" lnSpcReduction="10000"/>
          </a:bodyPr>
          <a:lstStyle/>
          <a:p>
            <a:pPr fontAlgn="auto">
              <a:spcAft>
                <a:spcPts val="0"/>
              </a:spcAft>
              <a:buFont typeface="Arial" pitchFamily="34" charset="0"/>
              <a:buChar char="•"/>
              <a:defRPr/>
            </a:pPr>
            <a:r>
              <a:rPr lang="es-AR" b="1" dirty="0" smtClean="0"/>
              <a:t>Documentación que debe presentar</a:t>
            </a:r>
          </a:p>
          <a:p>
            <a:pPr fontAlgn="auto">
              <a:spcAft>
                <a:spcPts val="0"/>
              </a:spcAft>
              <a:buFont typeface="Arial" pitchFamily="34" charset="0"/>
              <a:buChar char="•"/>
              <a:defRPr/>
            </a:pPr>
            <a:r>
              <a:rPr lang="es-AR" dirty="0" smtClean="0"/>
              <a:t>A partir del año 2012, se deberá presentar ante una Unidad de Atención de ANSES (UDAI), entre la fecha de inicio del ciclo lectivo hasta el 31 de octubre de cada año o si los hijos concurren a Escolaridad de Verano hasta el 31 de diciembre de cada año:</a:t>
            </a:r>
          </a:p>
          <a:p>
            <a:pPr fontAlgn="auto">
              <a:spcAft>
                <a:spcPts val="0"/>
              </a:spcAft>
              <a:buFont typeface="Arial" pitchFamily="34" charset="0"/>
              <a:buChar char="•"/>
              <a:defRPr/>
            </a:pPr>
            <a:r>
              <a:rPr lang="es-AR" dirty="0" smtClean="0"/>
              <a:t>Original del </a:t>
            </a:r>
            <a:r>
              <a:rPr lang="es-AR" i="1" dirty="0" smtClean="0"/>
              <a:t>Formulario PS. 2.68 Acreditación de Escolaridad/ Escolaridad Especial</a:t>
            </a:r>
            <a:r>
              <a:rPr lang="es-AR" sz="3800" i="1" dirty="0" smtClean="0"/>
              <a:t> </a:t>
            </a:r>
            <a:r>
              <a:rPr lang="es-AR" dirty="0" smtClean="0"/>
              <a:t>debidamente cumplimentado.</a:t>
            </a:r>
            <a:br>
              <a:rPr lang="es-AR" dirty="0" smtClean="0"/>
            </a:br>
            <a:r>
              <a:rPr lang="es-AR" dirty="0" smtClean="0"/>
              <a:t>Este formulario puede completarlo de manera online e imprimirlo desde aquí.</a:t>
            </a:r>
          </a:p>
          <a:p>
            <a:pPr fontAlgn="auto">
              <a:spcAft>
                <a:spcPts val="0"/>
              </a:spcAft>
              <a:buFont typeface="Arial" pitchFamily="34" charset="0"/>
              <a:buChar char="•"/>
              <a:defRPr/>
            </a:pPr>
            <a:endParaRPr lang="es-AR" dirty="0"/>
          </a:p>
        </p:txBody>
      </p:sp>
    </p:spTree>
  </p:cSld>
  <p:clrMapOvr>
    <a:masterClrMapping/>
  </p:clrMapOvr>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557338"/>
            <a:ext cx="7772400" cy="3816350"/>
          </a:xfrm>
        </p:spPr>
        <p:txBody>
          <a:bodyPr rtlCol="0">
            <a:normAutofit fontScale="90000"/>
          </a:bodyPr>
          <a:lstStyle/>
          <a:p>
            <a:pPr fontAlgn="auto">
              <a:spcAft>
                <a:spcPts val="0"/>
              </a:spcAft>
              <a:defRPr/>
            </a:pPr>
            <a:r>
              <a:rPr lang="es-AR" dirty="0" smtClean="0"/>
              <a:t>“</a:t>
            </a:r>
            <a:r>
              <a:rPr lang="es-AR" dirty="0" err="1" smtClean="0"/>
              <a:t>Pais</a:t>
            </a:r>
            <a:r>
              <a:rPr lang="es-AR" dirty="0" smtClean="0"/>
              <a:t>, Lucia Elizabeth c/ El Tablero Producciones SA s/ despido” – CNTRAB – 31/07/2012</a:t>
            </a:r>
            <a:br>
              <a:rPr lang="es-AR" dirty="0" smtClean="0"/>
            </a:br>
            <a:r>
              <a:rPr lang="es-AR" dirty="0" smtClean="0"/>
              <a:t/>
            </a:r>
            <a:br>
              <a:rPr lang="es-AR" dirty="0" smtClean="0"/>
            </a:br>
            <a:r>
              <a:rPr lang="es-AR" dirty="0" smtClean="0"/>
              <a:t/>
            </a:r>
            <a:br>
              <a:rPr lang="es-AR" dirty="0" smtClean="0"/>
            </a:br>
            <a:endParaRPr lang="es-AR" dirty="0"/>
          </a:p>
        </p:txBody>
      </p:sp>
    </p:spTree>
  </p:cSld>
  <p:clrMapOvr>
    <a:masterClrMapping/>
  </p:clrMapOvr>
</p:sld>
</file>

<file path=ppt/slides/slide1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10000"/>
          </a:bodyPr>
          <a:lstStyle/>
          <a:p>
            <a:pPr fontAlgn="auto">
              <a:spcAft>
                <a:spcPts val="0"/>
              </a:spcAft>
              <a:buFont typeface="Arial" pitchFamily="34" charset="0"/>
              <a:buNone/>
              <a:defRPr/>
            </a:pPr>
            <a:r>
              <a:rPr lang="es-AR" dirty="0" smtClean="0"/>
              <a:t>    “El juez de grado anterior</a:t>
            </a:r>
            <a:r>
              <a:rPr lang="es-AR" b="1" dirty="0" smtClean="0"/>
              <a:t>, rechaza la mentada indemnización –artículo 2 de la ley 25323–, por cuanto la actora intimó el pago de las indemnizaciones… y no respetó lo dispuesto por la ley 26593</a:t>
            </a:r>
            <a:r>
              <a:rPr lang="es-AR" dirty="0" smtClean="0"/>
              <a:t>. La referida ley incorporó como artículo 255 bis de la LCT, el siguiente texto: “</a:t>
            </a:r>
            <a:r>
              <a:rPr lang="es-AR" b="1" dirty="0" smtClean="0"/>
              <a:t>Plazo de pago. El pago de las remuneraciones e indemnizaciones que correspondieren por la extinción del contrato de trabajo, cualquiera sea su causa, se efectuará dentro de los plazos previstos en el artículo 128 computados desde la fecha de extinción de la relación labora</a:t>
            </a:r>
            <a:r>
              <a:rPr lang="es-AR" dirty="0" smtClean="0"/>
              <a:t>l”.</a:t>
            </a:r>
            <a:br>
              <a:rPr lang="es-AR" dirty="0" smtClean="0"/>
            </a:br>
            <a:r>
              <a:rPr lang="es-AR" dirty="0" smtClean="0"/>
              <a:t/>
            </a:r>
            <a:br>
              <a:rPr lang="es-AR" dirty="0" smtClean="0"/>
            </a:br>
            <a:endParaRPr lang="es-AR" b="1" dirty="0"/>
          </a:p>
        </p:txBody>
      </p:sp>
    </p:spTree>
  </p:cSld>
  <p:clrMapOvr>
    <a:masterClrMapping/>
  </p:clrMapOvr>
</p:sld>
</file>

<file path=ppt/slides/slide1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lnSpcReduction="10000"/>
          </a:bodyPr>
          <a:lstStyle/>
          <a:p>
            <a:pPr fontAlgn="auto">
              <a:spcAft>
                <a:spcPts val="0"/>
              </a:spcAft>
              <a:buFont typeface="Arial" pitchFamily="34" charset="0"/>
              <a:buNone/>
              <a:defRPr/>
            </a:pPr>
            <a:r>
              <a:rPr lang="es-AR" dirty="0" smtClean="0"/>
              <a:t>    “Si bien el artículo 128 de la LCT, establece que el pago se efectuará una vez vencido el período que corresponda, dentro del cuarto día hábil </a:t>
            </a:r>
            <a:r>
              <a:rPr lang="es-AR" b="1" dirty="0" smtClean="0"/>
              <a:t>para la remuneración mensual; lo cierto es que el artículo 137 de la misma norma, dispone que al vencer el plazo mencionado, y sin que resulte necesario requerimiento alguno del trabajador, se produce la mora automática en el pago del salario</a:t>
            </a:r>
            <a:r>
              <a:rPr lang="es-AR" dirty="0" smtClean="0"/>
              <a:t> (en el caso, el pago de las indemnizaciones).”</a:t>
            </a:r>
            <a:br>
              <a:rPr lang="es-AR" dirty="0" smtClean="0"/>
            </a:br>
            <a:endParaRPr lang="es-AR" dirty="0" smtClean="0"/>
          </a:p>
          <a:p>
            <a:pPr fontAlgn="auto">
              <a:spcAft>
                <a:spcPts val="0"/>
              </a:spcAft>
              <a:buFont typeface="Arial" pitchFamily="34" charset="0"/>
              <a:buNone/>
              <a:defRPr/>
            </a:pPr>
            <a:endParaRPr lang="es-AR" b="1" dirty="0" smtClean="0"/>
          </a:p>
          <a:p>
            <a:pPr fontAlgn="auto">
              <a:spcAft>
                <a:spcPts val="0"/>
              </a:spcAft>
              <a:buFont typeface="Arial" pitchFamily="34" charset="0"/>
              <a:buNone/>
              <a:defRPr/>
            </a:pPr>
            <a:endParaRPr lang="es-AR" b="1" dirty="0"/>
          </a:p>
        </p:txBody>
      </p:sp>
    </p:spTree>
  </p:cSld>
  <p:clrMapOvr>
    <a:masterClrMapping/>
  </p:clrMapOvr>
</p:sld>
</file>

<file path=ppt/slides/slide1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lnSpcReduction="10000"/>
          </a:bodyPr>
          <a:lstStyle/>
          <a:p>
            <a:pPr fontAlgn="auto">
              <a:spcAft>
                <a:spcPts val="0"/>
              </a:spcAft>
              <a:buFont typeface="Arial" pitchFamily="34" charset="0"/>
              <a:buNone/>
              <a:defRPr/>
            </a:pPr>
            <a:r>
              <a:rPr lang="es-AR" dirty="0" smtClean="0"/>
              <a:t>  “En tales condiciones, </a:t>
            </a:r>
            <a:r>
              <a:rPr lang="es-AR" b="1" dirty="0" smtClean="0"/>
              <a:t>resulta injustificado que se le exija a la accionante, que respete el plazo de cuatro días para intimar por el pago de las indemnizaciones, cuando ya transcurrieron veintiún meses y no percibió lo que se le adeudaba.”</a:t>
            </a:r>
            <a:r>
              <a:rPr lang="es-AR" dirty="0" smtClean="0"/>
              <a:t/>
            </a:r>
            <a:br>
              <a:rPr lang="es-AR" dirty="0" smtClean="0"/>
            </a:br>
            <a:r>
              <a:rPr lang="es-AR" dirty="0" smtClean="0"/>
              <a:t/>
            </a:r>
            <a:br>
              <a:rPr lang="es-AR" dirty="0" smtClean="0"/>
            </a:br>
            <a:r>
              <a:rPr lang="es-AR" dirty="0" smtClean="0"/>
              <a:t>“…</a:t>
            </a:r>
            <a:r>
              <a:rPr lang="es-AR" b="1" dirty="0" smtClean="0"/>
              <a:t>teniendo en cuenta que la actora intimó en forma fehaciente, tal como lo requiere la ley 25323, corresponde revocar lo decidido en la anterior instancia y hacer lugar a la indemnización del artículo 2 de la citada ley.”</a:t>
            </a:r>
          </a:p>
          <a:p>
            <a:pPr fontAlgn="auto">
              <a:spcAft>
                <a:spcPts val="0"/>
              </a:spcAft>
              <a:buFont typeface="Arial" pitchFamily="34" charset="0"/>
              <a:buNone/>
              <a:defRPr/>
            </a:pPr>
            <a:endParaRPr lang="es-AR" b="1" dirty="0" smtClean="0"/>
          </a:p>
          <a:p>
            <a:pPr fontAlgn="auto">
              <a:spcAft>
                <a:spcPts val="0"/>
              </a:spcAft>
              <a:buFont typeface="Arial" pitchFamily="34" charset="0"/>
              <a:buNone/>
              <a:defRPr/>
            </a:pPr>
            <a:endParaRPr lang="es-AR" b="1" dirty="0"/>
          </a:p>
        </p:txBody>
      </p:sp>
    </p:spTree>
  </p:cSld>
  <p:clrMapOvr>
    <a:masterClrMapping/>
  </p:clrMapOvr>
</p:sld>
</file>

<file path=ppt/slides/slide1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412875"/>
            <a:ext cx="7772400" cy="3960813"/>
          </a:xfrm>
        </p:spPr>
        <p:txBody>
          <a:bodyPr rtlCol="0">
            <a:normAutofit fontScale="90000"/>
          </a:bodyPr>
          <a:lstStyle/>
          <a:p>
            <a:pPr fontAlgn="auto">
              <a:spcAft>
                <a:spcPts val="0"/>
              </a:spcAft>
              <a:defRPr/>
            </a:pPr>
            <a:r>
              <a:rPr lang="es-AR" dirty="0" smtClean="0"/>
              <a:t>“</a:t>
            </a:r>
            <a:r>
              <a:rPr lang="es-AR" dirty="0" err="1" smtClean="0"/>
              <a:t>Moschini</a:t>
            </a:r>
            <a:r>
              <a:rPr lang="es-AR" dirty="0" smtClean="0"/>
              <a:t> </a:t>
            </a:r>
            <a:r>
              <a:rPr lang="es-AR" dirty="0" err="1" smtClean="0"/>
              <a:t>Maria</a:t>
            </a:r>
            <a:r>
              <a:rPr lang="es-AR" dirty="0" smtClean="0"/>
              <a:t> Romina c/Pequeña Obra de la Divina Providencia </a:t>
            </a:r>
            <a:r>
              <a:rPr lang="es-AR" dirty="0" err="1" smtClean="0"/>
              <a:t>Asoc</a:t>
            </a:r>
            <a:r>
              <a:rPr lang="es-AR" dirty="0" smtClean="0"/>
              <a:t>. sin fines de lucro s/despido" – CNTRAB – 13/07/2012</a:t>
            </a:r>
            <a:br>
              <a:rPr lang="es-AR" dirty="0" smtClean="0"/>
            </a:br>
            <a:r>
              <a:rPr lang="es-AR" dirty="0" smtClean="0"/>
              <a:t/>
            </a:r>
            <a:br>
              <a:rPr lang="es-AR" dirty="0" smtClean="0"/>
            </a:br>
            <a:r>
              <a:rPr lang="es-AR" dirty="0" smtClean="0"/>
              <a:t/>
            </a:r>
            <a:br>
              <a:rPr lang="es-AR" dirty="0" smtClean="0"/>
            </a:br>
            <a:endParaRPr lang="es-AR" dirty="0"/>
          </a:p>
        </p:txBody>
      </p:sp>
    </p:spTree>
  </p:cSld>
  <p:clrMapOvr>
    <a:masterClrMapping/>
  </p:clrMapOvr>
</p:sld>
</file>

<file path=ppt/slides/slide1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lnSpcReduction="10000"/>
          </a:bodyPr>
          <a:lstStyle/>
          <a:p>
            <a:pPr fontAlgn="auto">
              <a:spcAft>
                <a:spcPts val="0"/>
              </a:spcAft>
              <a:buFont typeface="Arial" pitchFamily="34" charset="0"/>
              <a:buNone/>
              <a:defRPr/>
            </a:pPr>
            <a:r>
              <a:rPr lang="es-AR" dirty="0" smtClean="0"/>
              <a:t>  “…la </a:t>
            </a:r>
            <a:r>
              <a:rPr lang="es-AR" b="1" dirty="0" smtClean="0"/>
              <a:t>presunción del art. 178 de la LCT quedó desvirtuada por el “desconocimiento de la relación laboral injuria que motivó el despido indirecto y que fue con antelación a la comunicación del estado de gravidez de la actora</a:t>
            </a:r>
            <a:r>
              <a:rPr lang="es-AR" dirty="0" smtClean="0"/>
              <a:t>”.</a:t>
            </a:r>
            <a:br>
              <a:rPr lang="es-AR" dirty="0" smtClean="0"/>
            </a:br>
            <a:r>
              <a:rPr lang="es-AR" dirty="0" smtClean="0"/>
              <a:t/>
            </a:r>
            <a:br>
              <a:rPr lang="es-AR" dirty="0" smtClean="0"/>
            </a:br>
            <a:r>
              <a:rPr lang="es-AR" dirty="0" smtClean="0"/>
              <a:t>“El resarcimiento previsto en el art. 178 de la LCT tiene </a:t>
            </a:r>
            <a:r>
              <a:rPr lang="es-AR" b="1" dirty="0" smtClean="0"/>
              <a:t>como finalidad tutelar la institución familiar para evitar despidos que reconozcan como origen el hecho de la maternidad de la trabajadora, circunstancia que en el caso no se verific</a:t>
            </a:r>
            <a:r>
              <a:rPr lang="es-AR" dirty="0" smtClean="0"/>
              <a:t>a.”</a:t>
            </a:r>
            <a:endParaRPr lang="es-AR" b="1" dirty="0"/>
          </a:p>
        </p:txBody>
      </p:sp>
    </p:spTree>
  </p:cSld>
  <p:clrMapOvr>
    <a:masterClrMapping/>
  </p:clrMapOvr>
</p:sld>
</file>

<file path=ppt/slides/slide1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1857" name="2 Marcador de contenido"/>
          <p:cNvSpPr>
            <a:spLocks noGrp="1"/>
          </p:cNvSpPr>
          <p:nvPr>
            <p:ph idx="1"/>
          </p:nvPr>
        </p:nvSpPr>
        <p:spPr>
          <a:xfrm>
            <a:off x="457200" y="260350"/>
            <a:ext cx="8229600" cy="5865813"/>
          </a:xfrm>
        </p:spPr>
        <p:txBody>
          <a:bodyPr/>
          <a:lstStyle/>
          <a:p>
            <a:pPr>
              <a:buFont typeface="Arial" charset="0"/>
              <a:buNone/>
            </a:pPr>
            <a:r>
              <a:rPr lang="es-AR" smtClean="0"/>
              <a:t>   “…la </a:t>
            </a:r>
            <a:r>
              <a:rPr lang="es-AR" b="1" smtClean="0"/>
              <a:t>notificación del estado de embarazo se produjo con posterioridad a que el demandado no reconociera el carácter laboral del vínculo, lo que implicó la ruptura del mismo, quedando finalizada la posibilidad de cumplir actos ligados a un contrato en curso, por lo que no encuentro aplicable la normativa en cuestión, no pudiéndose alegar que la extinción del vínculo se debió al estado de gravidez</a:t>
            </a:r>
            <a:r>
              <a:rPr lang="es-AR" smtClean="0"/>
              <a:t>.”</a:t>
            </a:r>
            <a:endParaRPr lang="es-AR" b="1" smtClean="0"/>
          </a:p>
          <a:p>
            <a:pPr>
              <a:buFont typeface="Arial" charset="0"/>
              <a:buNone/>
            </a:pPr>
            <a:endParaRPr lang="es-AR" b="1" smtClean="0"/>
          </a:p>
        </p:txBody>
      </p:sp>
    </p:spTree>
  </p:cSld>
  <p:clrMapOvr>
    <a:masterClrMapping/>
  </p:clrMapOvr>
</p:sld>
</file>

<file path=ppt/slides/slide1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412875"/>
            <a:ext cx="7772400" cy="3960813"/>
          </a:xfrm>
        </p:spPr>
        <p:txBody>
          <a:bodyPr rtlCol="0">
            <a:normAutofit fontScale="90000"/>
          </a:bodyPr>
          <a:lstStyle/>
          <a:p>
            <a:pPr fontAlgn="auto">
              <a:spcAft>
                <a:spcPts val="0"/>
              </a:spcAft>
              <a:defRPr/>
            </a:pPr>
            <a:r>
              <a:rPr lang="es-AR" dirty="0" smtClean="0"/>
              <a:t>“V. W. C. L. c/ </a:t>
            </a:r>
            <a:r>
              <a:rPr lang="es-AR" dirty="0" err="1" smtClean="0"/>
              <a:t>Italcolore</a:t>
            </a:r>
            <a:r>
              <a:rPr lang="es-AR" dirty="0" smtClean="0"/>
              <a:t> S.A. y otro s/ accidente-</a:t>
            </a:r>
            <a:r>
              <a:rPr lang="es-AR" dirty="0" err="1" smtClean="0"/>
              <a:t>accion</a:t>
            </a:r>
            <a:r>
              <a:rPr lang="es-AR" dirty="0" smtClean="0"/>
              <a:t> civil” – CNTRAB – 13/07/2012</a:t>
            </a:r>
            <a:br>
              <a:rPr lang="es-AR" dirty="0" smtClean="0"/>
            </a:br>
            <a:r>
              <a:rPr lang="es-AR" dirty="0" smtClean="0"/>
              <a:t/>
            </a:r>
            <a:br>
              <a:rPr lang="es-AR" dirty="0" smtClean="0"/>
            </a:br>
            <a:r>
              <a:rPr lang="es-AR" dirty="0" smtClean="0"/>
              <a:t/>
            </a:r>
            <a:br>
              <a:rPr lang="es-AR" dirty="0" smtClean="0"/>
            </a:br>
            <a:endParaRPr lang="es-AR" dirty="0"/>
          </a:p>
        </p:txBody>
      </p:sp>
    </p:spTree>
  </p:cSld>
  <p:clrMapOvr>
    <a:masterClrMapping/>
  </p:clrMapOvr>
</p:sld>
</file>

<file path=ppt/slides/slide1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10000"/>
          </a:bodyPr>
          <a:lstStyle/>
          <a:p>
            <a:pPr fontAlgn="auto">
              <a:spcAft>
                <a:spcPts val="0"/>
              </a:spcAft>
              <a:buFont typeface="Arial" pitchFamily="34" charset="0"/>
              <a:buNone/>
              <a:defRPr/>
            </a:pPr>
            <a:r>
              <a:rPr lang="es-AR" dirty="0" smtClean="0"/>
              <a:t>  “Las tareas desempeñadas y las condiciones ámbito </a:t>
            </a:r>
            <a:r>
              <a:rPr lang="es-AR" dirty="0" err="1" smtClean="0"/>
              <a:t>laborativas</a:t>
            </a:r>
            <a:r>
              <a:rPr lang="es-AR" dirty="0" smtClean="0"/>
              <a:t> a las cuales estaba sometido el actor no fueron las únicas causas que desencadenaron su incapacidad. </a:t>
            </a:r>
            <a:r>
              <a:rPr lang="es-AR" b="1" dirty="0" smtClean="0"/>
              <a:t>De la totalidad de los hechos relatados como factores desencadenantes de la patología que padece, no todos se encuentran directamente relacionados con el trabajo, sino que algunos de ellos son totalmente ajenos al trabajo</a:t>
            </a:r>
            <a:r>
              <a:rPr lang="es-AR" dirty="0" smtClean="0"/>
              <a:t>. A ello cabe sumarle </a:t>
            </a:r>
            <a:r>
              <a:rPr lang="es-AR" b="1" dirty="0" smtClean="0"/>
              <a:t>el escaso tiempo transcurrido desde el inicio de la prestación de tareas y el primer ACV, como así también la corta relación de trabajo y la cantidad de eventos dañosos sufridos en dicho período</a:t>
            </a:r>
            <a:r>
              <a:rPr lang="es-AR" dirty="0" smtClean="0"/>
              <a:t>.”</a:t>
            </a:r>
            <a:endParaRPr lang="es-AR" b="1" dirty="0"/>
          </a:p>
        </p:txBody>
      </p:sp>
    </p:spTree>
  </p:cSld>
  <p:clrMapOvr>
    <a:masterClrMapping/>
  </p:clrMapOvr>
</p:sld>
</file>

<file path=ppt/slides/slide1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929" name="2 Marcador de contenido"/>
          <p:cNvSpPr>
            <a:spLocks noGrp="1"/>
          </p:cNvSpPr>
          <p:nvPr>
            <p:ph idx="1"/>
          </p:nvPr>
        </p:nvSpPr>
        <p:spPr>
          <a:xfrm>
            <a:off x="457200" y="260350"/>
            <a:ext cx="8229600" cy="5865813"/>
          </a:xfrm>
        </p:spPr>
        <p:txBody>
          <a:bodyPr/>
          <a:lstStyle/>
          <a:p>
            <a:pPr>
              <a:buFont typeface="Arial" charset="0"/>
              <a:buNone/>
            </a:pPr>
            <a:r>
              <a:rPr lang="es-AR" smtClean="0"/>
              <a:t>   “La </a:t>
            </a:r>
            <a:r>
              <a:rPr lang="es-AR" b="1" smtClean="0"/>
              <a:t>predisposición orgánica del trabajador para contraer enfermedades no desplaza ni interrumpe el nexo de causalidad entre el riesgo de la cosa y el daño</a:t>
            </a:r>
            <a:r>
              <a:rPr lang="es-AR" smtClean="0"/>
              <a:t>, ya que se trata de un hecho perfectamente previsible para el empleador, a quien la ley le asignó una carga de conocimiento a través de los exámenes médicos preocupacionales y periódicos”.</a:t>
            </a:r>
          </a:p>
          <a:p>
            <a:pPr>
              <a:buFont typeface="Arial" charset="0"/>
              <a:buNone/>
            </a:pPr>
            <a:endParaRPr lang="es-AR" b="1" smtClean="0"/>
          </a:p>
          <a:p>
            <a:pPr>
              <a:buFont typeface="Arial" charset="0"/>
              <a:buNone/>
            </a:pPr>
            <a:endParaRPr lang="es-AR" b="1" smtClean="0"/>
          </a:p>
          <a:p>
            <a:pPr>
              <a:buFont typeface="Arial" charset="0"/>
              <a:buNone/>
            </a:pPr>
            <a:endParaRPr lang="es-AR" b="1" smtClean="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85800" y="2130425"/>
            <a:ext cx="7772400" cy="3098800"/>
          </a:xfrm>
        </p:spPr>
        <p:txBody>
          <a:bodyPr rtlCol="0">
            <a:normAutofit fontScale="90000"/>
          </a:bodyPr>
          <a:lstStyle/>
          <a:p>
            <a:pPr fontAlgn="auto">
              <a:spcAft>
                <a:spcPts val="0"/>
              </a:spcAft>
              <a:defRPr/>
            </a:pPr>
            <a:r>
              <a:rPr lang="es-AR" sz="6700" dirty="0" smtClean="0"/>
              <a:t>NUEVO REGIMEN DE </a:t>
            </a:r>
            <a:br>
              <a:rPr lang="es-AR" sz="6700" dirty="0" smtClean="0"/>
            </a:br>
            <a:r>
              <a:rPr lang="es-AR" sz="6700" dirty="0" smtClean="0"/>
              <a:t>ASIGNACIONES FAMILIARES</a:t>
            </a:r>
            <a:br>
              <a:rPr lang="es-AR" sz="6700" dirty="0" smtClean="0"/>
            </a:br>
            <a:r>
              <a:rPr lang="es-AR" sz="6700" dirty="0" smtClean="0"/>
              <a:t>DTOS 1667 Y 1668</a:t>
            </a:r>
            <a:r>
              <a:rPr lang="es-AR" dirty="0" smtClean="0"/>
              <a:t/>
            </a:r>
            <a:br>
              <a:rPr lang="es-AR" dirty="0" smtClean="0"/>
            </a:br>
            <a:endParaRPr lang="es-AR" dirty="0"/>
          </a:p>
        </p:txBody>
      </p:sp>
    </p:spTree>
  </p:cSld>
  <p:clrMapOvr>
    <a:masterClrMapping/>
  </p:clrMapOvr>
</p:sld>
</file>

<file path=ppt/slides/slide1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85000" lnSpcReduction="10000"/>
          </a:bodyPr>
          <a:lstStyle/>
          <a:p>
            <a:pPr fontAlgn="auto">
              <a:spcAft>
                <a:spcPts val="0"/>
              </a:spcAft>
              <a:buFont typeface="Arial" pitchFamily="34" charset="0"/>
              <a:buNone/>
              <a:defRPr/>
            </a:pPr>
            <a:r>
              <a:rPr lang="es-AR" dirty="0" smtClean="0"/>
              <a:t>    “Si bien, en el presente caso</a:t>
            </a:r>
            <a:r>
              <a:rPr lang="es-AR" b="1" dirty="0" smtClean="0"/>
              <a:t>, el accidente cerebro vascular puede relacionarse con las condiciones laborales, cuando se manifiestan con claridad, predisponentes de este tipo de padecimientos, signos que indiquen que el origen de la patología es </a:t>
            </a:r>
            <a:r>
              <a:rPr lang="es-AR" b="1" dirty="0" err="1" smtClean="0"/>
              <a:t>extralaboral</a:t>
            </a:r>
            <a:r>
              <a:rPr lang="es-AR" b="1" dirty="0" smtClean="0"/>
              <a:t>, solo será responsable la accionada en la medida de la concreta incidencia del trabajo, toda vez que existe un sinnúmero de factores que pueden predisponer este tipo de padecimientos</a:t>
            </a:r>
            <a:r>
              <a:rPr lang="es-AR" dirty="0" smtClean="0"/>
              <a:t>. Por ello, debe otorgársele un vínculo </a:t>
            </a:r>
            <a:r>
              <a:rPr lang="es-AR" dirty="0" err="1" smtClean="0"/>
              <a:t>concausal</a:t>
            </a:r>
            <a:r>
              <a:rPr lang="es-AR" dirty="0" smtClean="0"/>
              <a:t> con la dolencia por la que acciona. Por lo expuesto, resulta justo y equitativo establecer que la incapacidad que padece el actor debe vincularse al trabajo en un 50 % y el restante 50 % a factores genéticos y </a:t>
            </a:r>
            <a:r>
              <a:rPr lang="es-AR" dirty="0" err="1" smtClean="0"/>
              <a:t>extralaborales</a:t>
            </a:r>
            <a:r>
              <a:rPr lang="es-AR" dirty="0" smtClean="0"/>
              <a:t>, como causantes de la patología que padece el actor.”</a:t>
            </a:r>
          </a:p>
          <a:p>
            <a:pPr fontAlgn="auto">
              <a:spcAft>
                <a:spcPts val="0"/>
              </a:spcAft>
              <a:buFont typeface="Arial" pitchFamily="34" charset="0"/>
              <a:buNone/>
              <a:defRPr/>
            </a:pPr>
            <a:endParaRPr lang="es-AR" b="1" dirty="0" smtClean="0"/>
          </a:p>
          <a:p>
            <a:pPr fontAlgn="auto">
              <a:spcAft>
                <a:spcPts val="0"/>
              </a:spcAft>
              <a:buFont typeface="Arial" pitchFamily="34" charset="0"/>
              <a:buNone/>
              <a:defRPr/>
            </a:pPr>
            <a:endParaRPr lang="es-AR" b="1" dirty="0" smtClean="0"/>
          </a:p>
          <a:p>
            <a:pPr fontAlgn="auto">
              <a:spcAft>
                <a:spcPts val="0"/>
              </a:spcAft>
              <a:buFont typeface="Arial" pitchFamily="34" charset="0"/>
              <a:buNone/>
              <a:defRPr/>
            </a:pPr>
            <a:endParaRPr lang="es-AR" b="1" dirty="0"/>
          </a:p>
        </p:txBody>
      </p:sp>
    </p:spTree>
  </p:cSld>
  <p:clrMapOvr>
    <a:masterClrMapping/>
  </p:clrMapOvr>
</p:sld>
</file>

<file path=ppt/slides/slide1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412875"/>
            <a:ext cx="7772400" cy="3960813"/>
          </a:xfrm>
        </p:spPr>
        <p:txBody>
          <a:bodyPr rtlCol="0">
            <a:normAutofit fontScale="90000"/>
          </a:bodyPr>
          <a:lstStyle/>
          <a:p>
            <a:pPr fontAlgn="auto">
              <a:spcAft>
                <a:spcPts val="0"/>
              </a:spcAft>
              <a:defRPr/>
            </a:pPr>
            <a:r>
              <a:rPr lang="es-AR" dirty="0" smtClean="0"/>
              <a:t>“</a:t>
            </a:r>
            <a:r>
              <a:rPr lang="es-AR" dirty="0" err="1" smtClean="0"/>
              <a:t>Cordoba</a:t>
            </a:r>
            <a:r>
              <a:rPr lang="es-AR" dirty="0" smtClean="0"/>
              <a:t> Claudio Gabriel c/Correo Oficial de la Republica Argentina S.A. s/despido” – CNTRAB – 22/06/2012</a:t>
            </a:r>
            <a:br>
              <a:rPr lang="es-AR" dirty="0" smtClean="0"/>
            </a:br>
            <a:r>
              <a:rPr lang="es-AR" dirty="0" smtClean="0"/>
              <a:t/>
            </a:r>
            <a:br>
              <a:rPr lang="es-AR" dirty="0" smtClean="0"/>
            </a:br>
            <a:r>
              <a:rPr lang="es-AR" dirty="0" smtClean="0"/>
              <a:t/>
            </a:r>
            <a:br>
              <a:rPr lang="es-AR" dirty="0" smtClean="0"/>
            </a:br>
            <a:endParaRPr lang="es-AR" dirty="0"/>
          </a:p>
        </p:txBody>
      </p:sp>
    </p:spTree>
  </p:cSld>
  <p:clrMapOvr>
    <a:masterClrMapping/>
  </p:clrMapOvr>
</p:sld>
</file>

<file path=ppt/slides/slide1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20000"/>
          </a:bodyPr>
          <a:lstStyle/>
          <a:p>
            <a:pPr fontAlgn="auto">
              <a:spcAft>
                <a:spcPts val="0"/>
              </a:spcAft>
              <a:buFont typeface="Arial" pitchFamily="34" charset="0"/>
              <a:buNone/>
              <a:defRPr/>
            </a:pPr>
            <a:r>
              <a:rPr lang="es-AR" dirty="0" smtClean="0"/>
              <a:t>       “De los términos que surgen de algunas declaraciones testimoniales, es claro que el sistema de reparto excedía las posibilidades de ser cumplido, en atención al exceso de correspondencia y a la falta de personal en cantidades suficientes para cumplir con los objetivos de reparto.”</a:t>
            </a:r>
            <a:br>
              <a:rPr lang="es-AR" dirty="0" smtClean="0"/>
            </a:br>
            <a:r>
              <a:rPr lang="es-AR" dirty="0" smtClean="0"/>
              <a:t/>
            </a:r>
            <a:br>
              <a:rPr lang="es-AR" dirty="0" smtClean="0"/>
            </a:br>
            <a:r>
              <a:rPr lang="es-AR" dirty="0" smtClean="0"/>
              <a:t>“El contrato de trabajo, en tanto acuerdo de voluntad común, es fuente generadora de derechos y obligaciones, conforme lo previsto en los arts. 499 y 1137 del Código Civil, los que se encuentran específicamente enumerados en el articulado de la ley 20.744.”</a:t>
            </a:r>
            <a:br>
              <a:rPr lang="es-AR" dirty="0" smtClean="0"/>
            </a:br>
            <a:endParaRPr lang="es-AR" b="1" dirty="0" smtClean="0"/>
          </a:p>
          <a:p>
            <a:pPr fontAlgn="auto">
              <a:spcAft>
                <a:spcPts val="0"/>
              </a:spcAft>
              <a:buFont typeface="Arial" pitchFamily="34" charset="0"/>
              <a:buNone/>
              <a:defRPr/>
            </a:pPr>
            <a:endParaRPr lang="es-AR" b="1" dirty="0"/>
          </a:p>
        </p:txBody>
      </p:sp>
    </p:spTree>
  </p:cSld>
  <p:clrMapOvr>
    <a:masterClrMapping/>
  </p:clrMapOvr>
</p:sld>
</file>

<file path=ppt/slides/slide1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85000" lnSpcReduction="20000"/>
          </a:bodyPr>
          <a:lstStyle/>
          <a:p>
            <a:pPr fontAlgn="auto">
              <a:spcAft>
                <a:spcPts val="0"/>
              </a:spcAft>
              <a:buFont typeface="Arial" pitchFamily="34" charset="0"/>
              <a:buNone/>
              <a:defRPr/>
            </a:pPr>
            <a:r>
              <a:rPr lang="es-AR" dirty="0" smtClean="0"/>
              <a:t>    “El </a:t>
            </a:r>
            <a:r>
              <a:rPr lang="es-AR" b="1" i="1" u="sng" dirty="0" smtClean="0"/>
              <a:t>despido sin causa no constituye un derecho y mucho menos una facultad que le otorga el ordenamiento jurídico al empleador, sino que, por el contrario, resulta ser una acto ilícito civil, y violatorio del principio de continuidad previsto en el art. 10 de la LCT -y del consiguiente derecho del trabajador de conservar el puesto de trabajo-, dado que no se verifican ninguna de las supuestos que autorizan la rescisión del vínculo.”</a:t>
            </a:r>
            <a:r>
              <a:rPr lang="es-AR" dirty="0" smtClean="0"/>
              <a:t/>
            </a:r>
            <a:br>
              <a:rPr lang="es-AR" dirty="0" smtClean="0"/>
            </a:br>
            <a:r>
              <a:rPr lang="es-AR" dirty="0" smtClean="0"/>
              <a:t/>
            </a:r>
            <a:br>
              <a:rPr lang="es-AR" dirty="0" smtClean="0"/>
            </a:br>
            <a:r>
              <a:rPr lang="es-AR" dirty="0" smtClean="0"/>
              <a:t>“El </a:t>
            </a:r>
            <a:r>
              <a:rPr lang="es-AR" b="1" u="sng" dirty="0" smtClean="0"/>
              <a:t>sistema </a:t>
            </a:r>
            <a:r>
              <a:rPr lang="es-AR" b="1" u="sng" dirty="0" err="1" smtClean="0"/>
              <a:t>reparatorio</a:t>
            </a:r>
            <a:r>
              <a:rPr lang="es-AR" b="1" u="sng" dirty="0" smtClean="0"/>
              <a:t> previsto en el art. 245 de la LCT, no resulta </a:t>
            </a:r>
            <a:r>
              <a:rPr lang="es-AR" b="1" u="sng" dirty="0" err="1" smtClean="0"/>
              <a:t>abarcativo</a:t>
            </a:r>
            <a:r>
              <a:rPr lang="es-AR" b="1" u="sng" dirty="0" smtClean="0"/>
              <a:t> de otros hechos que se dan en forma concomitantes, conexos, anteriores, e incluso posteriores pero vinculados con la finalización del vínculo y que, a mi entender, deben ser valorados a los fines de determinar si corresponde repararlos en forma autónoma.</a:t>
            </a:r>
            <a:r>
              <a:rPr lang="es-AR" dirty="0" smtClean="0"/>
              <a:t>”</a:t>
            </a:r>
            <a:endParaRPr lang="es-AR" b="1" dirty="0"/>
          </a:p>
        </p:txBody>
      </p:sp>
    </p:spTree>
  </p:cSld>
  <p:clrMapOvr>
    <a:masterClrMapping/>
  </p:clrMapOvr>
</p:sld>
</file>

<file path=ppt/slides/slide1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77500" lnSpcReduction="20000"/>
          </a:bodyPr>
          <a:lstStyle/>
          <a:p>
            <a:pPr fontAlgn="auto">
              <a:spcAft>
                <a:spcPts val="0"/>
              </a:spcAft>
              <a:buFont typeface="Arial" pitchFamily="34" charset="0"/>
              <a:buNone/>
              <a:defRPr/>
            </a:pPr>
            <a:r>
              <a:rPr lang="es-AR" dirty="0" smtClean="0"/>
              <a:t>     “En la materia, debe atenderse a la conducta del empleador frente a la particular situación de extrema vulnerabilidad del dependiente, y atendiendo a los bienes que deben protegerse en casos como el presente, no me cabe la menor duda de que corresponde consolidar firmemente la protección del empleado en situación de vulnerabilidad, quien debe estar debidamente protegido frente a conductas de abuso. </a:t>
            </a:r>
            <a:r>
              <a:rPr lang="es-AR" b="1" u="sng" dirty="0" smtClean="0"/>
              <a:t>Los hechos descriptos resultan abiertamente violatorios del deber de buena fe y solidaridad (conf. art. 62 y 63 de la LCT y 1198 del CC), los que revisten naturaleza contractual, y a mi juicio deben ser objetos de una reparación adicional, porque su configuración fáctica y la ponderación de sus presupuestos de procedencia se realizan con prescindencia de la continuidad del vínculo, y refieren a circunstancias de hecho que nada tienen que ver con las previstas en el art. 245 de la LCT.”</a:t>
            </a:r>
          </a:p>
          <a:p>
            <a:pPr fontAlgn="auto">
              <a:spcAft>
                <a:spcPts val="0"/>
              </a:spcAft>
              <a:buFont typeface="Arial" pitchFamily="34" charset="0"/>
              <a:buNone/>
              <a:defRPr/>
            </a:pPr>
            <a:endParaRPr lang="es-AR" b="1" dirty="0" smtClean="0"/>
          </a:p>
          <a:p>
            <a:pPr fontAlgn="auto">
              <a:spcAft>
                <a:spcPts val="0"/>
              </a:spcAft>
              <a:buFont typeface="Arial" pitchFamily="34" charset="0"/>
              <a:buNone/>
              <a:defRPr/>
            </a:pPr>
            <a:endParaRPr lang="es-AR" b="1" dirty="0"/>
          </a:p>
        </p:txBody>
      </p:sp>
    </p:spTree>
  </p:cSld>
  <p:clrMapOvr>
    <a:masterClrMapping/>
  </p:clrMapOvr>
</p:sld>
</file>

<file path=ppt/slides/slide1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1073" name="2 Marcador de contenido"/>
          <p:cNvSpPr>
            <a:spLocks noGrp="1"/>
          </p:cNvSpPr>
          <p:nvPr>
            <p:ph idx="1"/>
          </p:nvPr>
        </p:nvSpPr>
        <p:spPr>
          <a:xfrm>
            <a:off x="457200" y="260350"/>
            <a:ext cx="8229600" cy="5865813"/>
          </a:xfrm>
        </p:spPr>
        <p:txBody>
          <a:bodyPr/>
          <a:lstStyle/>
          <a:p>
            <a:pPr>
              <a:buFont typeface="Arial" charset="0"/>
              <a:buNone/>
            </a:pPr>
            <a:r>
              <a:rPr lang="es-AR" b="1" smtClean="0"/>
              <a:t>   POR LO CUAL SE DISPONE UNA REPARACION DEL DAÑO CIVIL CAUSADO POR EL DESPIDO. </a:t>
            </a:r>
          </a:p>
          <a:p>
            <a:pPr>
              <a:buFont typeface="Arial" charset="0"/>
              <a:buNone/>
            </a:pPr>
            <a:endParaRPr lang="es-AR" b="1" smtClean="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rtlCol="0">
            <a:normAutofit fontScale="90000"/>
          </a:bodyPr>
          <a:lstStyle/>
          <a:p>
            <a:pPr fontAlgn="auto">
              <a:spcAft>
                <a:spcPts val="0"/>
              </a:spcAft>
              <a:defRPr/>
            </a:pPr>
            <a:r>
              <a:rPr lang="es-AR" dirty="0" smtClean="0"/>
              <a:t>NUEVO CONCEPTO DE REMUNERACION</a:t>
            </a:r>
            <a:endParaRPr lang="es-AR" dirty="0"/>
          </a:p>
        </p:txBody>
      </p:sp>
      <p:sp>
        <p:nvSpPr>
          <p:cNvPr id="3" name="2 Marcador de contenido"/>
          <p:cNvSpPr>
            <a:spLocks noGrp="1"/>
          </p:cNvSpPr>
          <p:nvPr>
            <p:ph idx="1"/>
          </p:nvPr>
        </p:nvSpPr>
        <p:spPr/>
        <p:txBody>
          <a:bodyPr rtlCol="0">
            <a:normAutofit lnSpcReduction="10000"/>
          </a:bodyPr>
          <a:lstStyle/>
          <a:p>
            <a:pPr fontAlgn="auto">
              <a:spcAft>
                <a:spcPts val="0"/>
              </a:spcAft>
              <a:buFont typeface="Arial" pitchFamily="34" charset="0"/>
              <a:buNone/>
              <a:defRPr/>
            </a:pPr>
            <a:r>
              <a:rPr lang="es-ES" dirty="0" smtClean="0"/>
              <a:t>A los fines de computar los ingresos se deberá considerar: </a:t>
            </a:r>
            <a:endParaRPr lang="es-AR" dirty="0" smtClean="0"/>
          </a:p>
          <a:p>
            <a:pPr fontAlgn="auto">
              <a:spcAft>
                <a:spcPts val="0"/>
              </a:spcAft>
              <a:buFont typeface="Arial" pitchFamily="34" charset="0"/>
              <a:buChar char="•"/>
              <a:defRPr/>
            </a:pPr>
            <a:r>
              <a:rPr lang="es-ES" dirty="0" smtClean="0"/>
              <a:t>De los trabajadores en relación de dependencia la totalidad de la remuneración, </a:t>
            </a:r>
            <a:endParaRPr lang="es-AR" dirty="0" smtClean="0"/>
          </a:p>
          <a:p>
            <a:pPr fontAlgn="auto">
              <a:spcAft>
                <a:spcPts val="0"/>
              </a:spcAft>
              <a:buFont typeface="Arial" pitchFamily="34" charset="0"/>
              <a:buChar char="•"/>
              <a:defRPr/>
            </a:pPr>
            <a:r>
              <a:rPr lang="es-ES" dirty="0" smtClean="0"/>
              <a:t>De los trabajadores autónomos, la renta de referencia de la categoría por la que efectuar aportes, </a:t>
            </a:r>
            <a:endParaRPr lang="es-AR" dirty="0" smtClean="0"/>
          </a:p>
          <a:p>
            <a:pPr fontAlgn="auto">
              <a:spcAft>
                <a:spcPts val="0"/>
              </a:spcAft>
              <a:buFont typeface="Arial" pitchFamily="34" charset="0"/>
              <a:buChar char="•"/>
              <a:defRPr/>
            </a:pPr>
            <a:r>
              <a:rPr lang="es-ES" dirty="0" smtClean="0"/>
              <a:t>De los </a:t>
            </a:r>
            <a:r>
              <a:rPr lang="es-ES" dirty="0" err="1" smtClean="0"/>
              <a:t>monotributistas</a:t>
            </a:r>
            <a:r>
              <a:rPr lang="es-ES" dirty="0" smtClean="0"/>
              <a:t> la renta de referencia del régimen ,</a:t>
            </a:r>
            <a:endParaRPr lang="es-AR" dirty="0" smtClean="0"/>
          </a:p>
          <a:p>
            <a:pPr fontAlgn="auto">
              <a:spcAft>
                <a:spcPts val="0"/>
              </a:spcAft>
              <a:buFont typeface="Arial" pitchFamily="34" charset="0"/>
              <a:buNone/>
              <a:defRPr/>
            </a:pPr>
            <a:endParaRPr lang="es-AR"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rtlCol="0">
            <a:normAutofit fontScale="90000"/>
          </a:bodyPr>
          <a:lstStyle/>
          <a:p>
            <a:pPr fontAlgn="auto">
              <a:spcAft>
                <a:spcPts val="0"/>
              </a:spcAft>
              <a:defRPr/>
            </a:pPr>
            <a:r>
              <a:rPr lang="es-AR" dirty="0" smtClean="0"/>
              <a:t>NUEVO CONCEPTO DE REMUNERACION</a:t>
            </a:r>
            <a:endParaRPr lang="es-AR" dirty="0"/>
          </a:p>
        </p:txBody>
      </p:sp>
      <p:sp>
        <p:nvSpPr>
          <p:cNvPr id="26626" name="2 Marcador de contenido"/>
          <p:cNvSpPr>
            <a:spLocks noGrp="1"/>
          </p:cNvSpPr>
          <p:nvPr>
            <p:ph idx="1"/>
          </p:nvPr>
        </p:nvSpPr>
        <p:spPr/>
        <p:txBody>
          <a:bodyPr/>
          <a:lstStyle/>
          <a:p>
            <a:pPr>
              <a:buFont typeface="Arial" charset="0"/>
              <a:buNone/>
            </a:pPr>
            <a:r>
              <a:rPr lang="es-ES" smtClean="0"/>
              <a:t>    En este sentido, cabe destacar que ninguno de los decretos modifica el artículo 4 de la Ley N° 24.741 por lo cual consideramos que a los fines de determinar las remuneraciones computables no debe computarse las horas extras ni el SAC. </a:t>
            </a:r>
            <a:endParaRPr lang="es-AR" smtClean="0"/>
          </a:p>
          <a:p>
            <a:pPr>
              <a:buFont typeface="Arial" charset="0"/>
              <a:buNone/>
            </a:pPr>
            <a:endParaRPr lang="es-AR" smtClean="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1 Título"/>
          <p:cNvSpPr>
            <a:spLocks noGrp="1"/>
          </p:cNvSpPr>
          <p:nvPr>
            <p:ph type="title"/>
          </p:nvPr>
        </p:nvSpPr>
        <p:spPr/>
        <p:txBody>
          <a:bodyPr/>
          <a:lstStyle/>
          <a:p>
            <a:r>
              <a:rPr lang="es-AR" smtClean="0"/>
              <a:t>NUEVO TOPE PARA PERCEPCION</a:t>
            </a:r>
          </a:p>
        </p:txBody>
      </p:sp>
      <p:sp>
        <p:nvSpPr>
          <p:cNvPr id="27650" name="2 Marcador de contenido"/>
          <p:cNvSpPr>
            <a:spLocks noGrp="1"/>
          </p:cNvSpPr>
          <p:nvPr>
            <p:ph idx="1"/>
          </p:nvPr>
        </p:nvSpPr>
        <p:spPr>
          <a:xfrm>
            <a:off x="457200" y="1600200"/>
            <a:ext cx="8229600" cy="4924425"/>
          </a:xfrm>
        </p:spPr>
        <p:txBody>
          <a:bodyPr/>
          <a:lstStyle/>
          <a:p>
            <a:pPr>
              <a:buFont typeface="Arial" charset="0"/>
              <a:buNone/>
            </a:pPr>
            <a:r>
              <a:rPr lang="es-ES" smtClean="0"/>
              <a:t>    Por su parte, el Decreto N° 1668 dispone que para acceder el cobro de las asignaciones familiares el grupo familiar  debe tener </a:t>
            </a:r>
            <a:r>
              <a:rPr lang="es-ES" b="1" smtClean="0"/>
              <a:t>ingresos mínimos mensuales de $ 200 y percibirán los subsidios siempre que en conjunto no perciban más de $14.000 por mes. </a:t>
            </a:r>
            <a:endParaRPr lang="es-AR" smtClean="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rtlCol="0">
            <a:normAutofit fontScale="90000"/>
          </a:bodyPr>
          <a:lstStyle/>
          <a:p>
            <a:pPr fontAlgn="auto">
              <a:spcAft>
                <a:spcPts val="0"/>
              </a:spcAft>
              <a:defRPr/>
            </a:pPr>
            <a:r>
              <a:rPr lang="es-AR" dirty="0" smtClean="0"/>
              <a:t>SEGUNDO NUEVO TOPE PARA PERCEPCION</a:t>
            </a:r>
            <a:endParaRPr lang="es-AR" dirty="0"/>
          </a:p>
        </p:txBody>
      </p:sp>
      <p:sp>
        <p:nvSpPr>
          <p:cNvPr id="28674" name="2 Marcador de contenido"/>
          <p:cNvSpPr>
            <a:spLocks noGrp="1"/>
          </p:cNvSpPr>
          <p:nvPr>
            <p:ph idx="1"/>
          </p:nvPr>
        </p:nvSpPr>
        <p:spPr>
          <a:xfrm>
            <a:off x="457200" y="1600200"/>
            <a:ext cx="8229600" cy="4924425"/>
          </a:xfrm>
        </p:spPr>
        <p:txBody>
          <a:bodyPr/>
          <a:lstStyle/>
          <a:p>
            <a:pPr>
              <a:buFont typeface="Arial" charset="0"/>
              <a:buNone/>
            </a:pPr>
            <a:r>
              <a:rPr lang="es-ES" smtClean="0"/>
              <a:t>    Mas el artículo 2° de este decreto trae una limitación para el cobro de asignaciones, ya que </a:t>
            </a:r>
            <a:r>
              <a:rPr lang="es-ES" b="1" u="sng" smtClean="0"/>
              <a:t>el grupo familiar en el cual unos  de los integrantes perciban ingresos mensuales superiores a $ 7.000</a:t>
            </a:r>
            <a:r>
              <a:rPr lang="es-ES" smtClean="0"/>
              <a:t>, el grupo </a:t>
            </a:r>
            <a:r>
              <a:rPr lang="es-ES" u="sng" smtClean="0"/>
              <a:t>queda excluido del régimen de asignaciones. </a:t>
            </a:r>
            <a:endParaRPr lang="es-AR" u="sng" smtClean="0"/>
          </a:p>
          <a:p>
            <a:pPr>
              <a:buFont typeface="Arial" charset="0"/>
              <a:buNone/>
            </a:pPr>
            <a:endParaRPr lang="es-AR" smtClean="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1 Título"/>
          <p:cNvSpPr>
            <a:spLocks noGrp="1"/>
          </p:cNvSpPr>
          <p:nvPr>
            <p:ph type="title"/>
          </p:nvPr>
        </p:nvSpPr>
        <p:spPr/>
        <p:txBody>
          <a:bodyPr/>
          <a:lstStyle/>
          <a:p>
            <a:r>
              <a:rPr lang="es-AR" smtClean="0"/>
              <a:t>CONTRADICCION </a:t>
            </a:r>
          </a:p>
        </p:txBody>
      </p:sp>
      <p:sp>
        <p:nvSpPr>
          <p:cNvPr id="29698" name="2 Marcador de contenido"/>
          <p:cNvSpPr>
            <a:spLocks noGrp="1"/>
          </p:cNvSpPr>
          <p:nvPr>
            <p:ph idx="1"/>
          </p:nvPr>
        </p:nvSpPr>
        <p:spPr>
          <a:xfrm>
            <a:off x="457200" y="1600200"/>
            <a:ext cx="8229600" cy="4924425"/>
          </a:xfrm>
        </p:spPr>
        <p:txBody>
          <a:bodyPr/>
          <a:lstStyle/>
          <a:p>
            <a:pPr>
              <a:buFont typeface="Arial" charset="0"/>
              <a:buNone/>
            </a:pPr>
            <a:r>
              <a:rPr lang="es-ES" smtClean="0"/>
              <a:t>   Un aspecto contradictorio es el tope para percibir las asignaciones,  ya que los decretos no modificaron el artículo 3° de la Ley N° 24.714 el cual manifiesta que no pueden percibir asignaciones aquellos trabajadores que perciban remuneraciones superiores a los $ 4.000, entendemos que esta disposición no será aplicada por ANSES aun cuando este vigente. </a:t>
            </a:r>
            <a:endParaRPr lang="es-AR" smtClean="0"/>
          </a:p>
          <a:p>
            <a:pPr>
              <a:buFont typeface="Arial" charset="0"/>
              <a:buNone/>
            </a:pPr>
            <a:endParaRPr lang="es-AR" smtClean="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rtlCol="0">
            <a:normAutofit fontScale="90000"/>
          </a:bodyPr>
          <a:lstStyle/>
          <a:p>
            <a:pPr fontAlgn="auto">
              <a:spcAft>
                <a:spcPts val="0"/>
              </a:spcAft>
              <a:defRPr/>
            </a:pPr>
            <a:r>
              <a:rPr lang="es-ES" b="1" dirty="0" smtClean="0"/>
              <a:t>NUEVOS SUJETOS COMPRENDIDOS </a:t>
            </a:r>
            <a:endParaRPr lang="es-AR" dirty="0"/>
          </a:p>
        </p:txBody>
      </p:sp>
      <p:sp>
        <p:nvSpPr>
          <p:cNvPr id="30722" name="2 Marcador de contenido"/>
          <p:cNvSpPr>
            <a:spLocks noGrp="1"/>
          </p:cNvSpPr>
          <p:nvPr>
            <p:ph idx="1"/>
          </p:nvPr>
        </p:nvSpPr>
        <p:spPr>
          <a:xfrm>
            <a:off x="457200" y="1600200"/>
            <a:ext cx="8229600" cy="4924425"/>
          </a:xfrm>
        </p:spPr>
        <p:txBody>
          <a:bodyPr/>
          <a:lstStyle/>
          <a:p>
            <a:pPr>
              <a:buFont typeface="Arial" charset="0"/>
              <a:buNone/>
            </a:pPr>
            <a:r>
              <a:rPr lang="es-ES" smtClean="0"/>
              <a:t>    </a:t>
            </a:r>
            <a:r>
              <a:rPr lang="es-ES" sz="3600" smtClean="0"/>
              <a:t>Conforme con el artículo 8° del Decreto N° 1668 se incluyeron en el régimen asignaciones familiares a los trabajadores de las empresas públicas, sin generar contribución adicional alguna.  </a:t>
            </a:r>
            <a:endParaRPr lang="es-AR" sz="3600" smtClean="0"/>
          </a:p>
          <a:p>
            <a:pPr>
              <a:buFont typeface="Arial" charset="0"/>
              <a:buNone/>
            </a:pPr>
            <a:endParaRPr lang="es-AR" smtClean="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3 Marcador de contenido"/>
          <p:cNvGraphicFramePr>
            <a:graphicFrameLocks noGrp="1"/>
          </p:cNvGraphicFramePr>
          <p:nvPr>
            <p:ph idx="1"/>
          </p:nvPr>
        </p:nvGraphicFramePr>
        <p:xfrm>
          <a:off x="457200" y="260350"/>
          <a:ext cx="8229600" cy="6243638"/>
        </p:xfrm>
        <a:graphic>
          <a:graphicData uri="http://schemas.openxmlformats.org/drawingml/2006/table">
            <a:tbl>
              <a:tblPr firstRow="1" bandRow="1">
                <a:tableStyleId>{5C22544A-7EE6-4342-B048-85BDC9FD1C3A}</a:tableStyleId>
              </a:tblPr>
              <a:tblGrid>
                <a:gridCol w="4114800"/>
                <a:gridCol w="4114800"/>
              </a:tblGrid>
              <a:tr h="370840">
                <a:tc>
                  <a:txBody>
                    <a:bodyPr/>
                    <a:lstStyle/>
                    <a:p>
                      <a:pPr algn="ctr">
                        <a:lnSpc>
                          <a:spcPct val="115000"/>
                        </a:lnSpc>
                        <a:spcAft>
                          <a:spcPts val="0"/>
                        </a:spcAft>
                      </a:pPr>
                      <a:r>
                        <a:rPr lang="es-AR" sz="2000" b="1" dirty="0">
                          <a:latin typeface="Times New Roman"/>
                          <a:ea typeface="Times New Roman"/>
                          <a:cs typeface="Times New Roman"/>
                        </a:rPr>
                        <a:t>ASIGNACIONES FAMILIARES</a:t>
                      </a:r>
                      <a:endParaRPr lang="es-AR" sz="2000" dirty="0">
                        <a:latin typeface="Times New Roman"/>
                        <a:ea typeface="Times New Roman"/>
                        <a:cs typeface="Times New Roman"/>
                      </a:endParaRPr>
                    </a:p>
                  </a:txBody>
                  <a:tcPr marL="44450" marR="44450" marT="0" marB="0"/>
                </a:tc>
                <a:tc>
                  <a:txBody>
                    <a:bodyPr/>
                    <a:lstStyle/>
                    <a:p>
                      <a:pPr algn="ctr">
                        <a:lnSpc>
                          <a:spcPct val="115000"/>
                        </a:lnSpc>
                        <a:spcAft>
                          <a:spcPts val="0"/>
                        </a:spcAft>
                      </a:pPr>
                      <a:r>
                        <a:rPr lang="es-AR" sz="2000" b="1">
                          <a:latin typeface="Times New Roman"/>
                          <a:ea typeface="Times New Roman"/>
                          <a:cs typeface="Times New Roman"/>
                        </a:rPr>
                        <a:t>VALOR GRAL.</a:t>
                      </a:r>
                      <a:endParaRPr lang="es-AR" sz="2000">
                        <a:latin typeface="Times New Roman"/>
                        <a:ea typeface="Times New Roman"/>
                        <a:cs typeface="Times New Roman"/>
                      </a:endParaRPr>
                    </a:p>
                  </a:txBody>
                  <a:tcPr marL="44450" marR="44450" marT="0" marB="0"/>
                </a:tc>
              </a:tr>
              <a:tr h="370840">
                <a:tc>
                  <a:txBody>
                    <a:bodyPr/>
                    <a:lstStyle/>
                    <a:p>
                      <a:pPr algn="ctr">
                        <a:lnSpc>
                          <a:spcPct val="115000"/>
                        </a:lnSpc>
                        <a:spcAft>
                          <a:spcPts val="0"/>
                        </a:spcAft>
                      </a:pPr>
                      <a:r>
                        <a:rPr lang="es-AR" sz="2000" dirty="0">
                          <a:latin typeface="Times New Roman"/>
                          <a:ea typeface="Times New Roman"/>
                          <a:cs typeface="Times New Roman"/>
                        </a:rPr>
                        <a:t>MATERNIDAD</a:t>
                      </a:r>
                    </a:p>
                  </a:txBody>
                  <a:tcPr marL="44450" marR="44450" marT="0" marB="0"/>
                </a:tc>
                <a:tc>
                  <a:txBody>
                    <a:bodyPr/>
                    <a:lstStyle/>
                    <a:p>
                      <a:pPr algn="ctr"/>
                      <a:endParaRPr lang="es-AR" sz="2000">
                        <a:latin typeface="Calibri"/>
                        <a:ea typeface="Times New Roman"/>
                        <a:cs typeface="Times New Roman"/>
                      </a:endParaRPr>
                    </a:p>
                  </a:txBody>
                  <a:tcPr marL="44450" marR="44450" marT="0" marB="0"/>
                </a:tc>
              </a:tr>
              <a:tr h="370840">
                <a:tc>
                  <a:txBody>
                    <a:bodyPr/>
                    <a:lstStyle/>
                    <a:p>
                      <a:pPr algn="ctr">
                        <a:lnSpc>
                          <a:spcPct val="115000"/>
                        </a:lnSpc>
                        <a:spcAft>
                          <a:spcPts val="0"/>
                        </a:spcAft>
                      </a:pPr>
                      <a:r>
                        <a:rPr lang="es-AR" sz="2000" dirty="0">
                          <a:latin typeface="Times New Roman"/>
                          <a:ea typeface="Times New Roman"/>
                          <a:cs typeface="Times New Roman"/>
                        </a:rPr>
                        <a:t>Sin tope de Ingreso Grupo Familiar (IGF)</a:t>
                      </a:r>
                    </a:p>
                  </a:txBody>
                  <a:tcPr marL="44450" marR="44450" marT="0" marB="0"/>
                </a:tc>
                <a:tc>
                  <a:txBody>
                    <a:bodyPr/>
                    <a:lstStyle/>
                    <a:p>
                      <a:pPr algn="ctr">
                        <a:lnSpc>
                          <a:spcPct val="115000"/>
                        </a:lnSpc>
                        <a:spcAft>
                          <a:spcPts val="0"/>
                        </a:spcAft>
                      </a:pPr>
                      <a:r>
                        <a:rPr lang="es-AR" sz="2000">
                          <a:latin typeface="Times New Roman"/>
                          <a:ea typeface="Times New Roman"/>
                          <a:cs typeface="Times New Roman"/>
                        </a:rPr>
                        <a:t>Remuneración Bruta</a:t>
                      </a: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NACIMIENTO</a:t>
                      </a:r>
                    </a:p>
                  </a:txBody>
                  <a:tcPr marL="44450" marR="44450" marT="0" marB="0"/>
                </a:tc>
                <a:tc>
                  <a:txBody>
                    <a:bodyPr/>
                    <a:lstStyle/>
                    <a:p>
                      <a:pPr algn="ctr"/>
                      <a:endParaRPr lang="es-AR" sz="2000" dirty="0">
                        <a:latin typeface="Calibri"/>
                        <a:ea typeface="Times New Roman"/>
                        <a:cs typeface="Times New Roman"/>
                      </a:endParaRPr>
                    </a:p>
                  </a:txBody>
                  <a:tcPr marL="44450" marR="44450" marT="0" marB="0"/>
                </a:tc>
              </a:tr>
              <a:tr h="317138">
                <a:tc>
                  <a:txBody>
                    <a:bodyPr/>
                    <a:lstStyle/>
                    <a:p>
                      <a:pPr algn="ctr">
                        <a:lnSpc>
                          <a:spcPct val="115000"/>
                        </a:lnSpc>
                        <a:spcAft>
                          <a:spcPts val="0"/>
                        </a:spcAft>
                      </a:pPr>
                      <a:r>
                        <a:rPr lang="es-AR" sz="2000">
                          <a:latin typeface="Times New Roman"/>
                          <a:ea typeface="Times New Roman"/>
                          <a:cs typeface="Times New Roman"/>
                        </a:rPr>
                        <a:t>IGF entre $ 200,00.- y $ 14.000.-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$ 600</a:t>
                      </a: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ADOPCION</a:t>
                      </a:r>
                    </a:p>
                  </a:txBody>
                  <a:tcPr marL="44450" marR="44450" marT="0" marB="0"/>
                </a:tc>
                <a:tc>
                  <a:txBody>
                    <a:bodyPr/>
                    <a:lstStyle/>
                    <a:p>
                      <a:pPr algn="ctr"/>
                      <a:endParaRPr lang="es-AR" sz="2000">
                        <a:latin typeface="Calibri"/>
                        <a:ea typeface="Times New Roman"/>
                        <a:cs typeface="Times New Roman"/>
                      </a:endParaRP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IGF entre $ 200,00.- - y $ 14.000.-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$ 3.600</a:t>
                      </a:r>
                    </a:p>
                  </a:txBody>
                  <a:tcPr marL="44450" marR="44450" marT="0" marB="0"/>
                </a:tc>
              </a:tr>
              <a:tr h="370840">
                <a:tc>
                  <a:txBody>
                    <a:bodyPr/>
                    <a:lstStyle/>
                    <a:p>
                      <a:pPr algn="ctr"/>
                      <a:endParaRPr lang="es-AR" sz="2000">
                        <a:latin typeface="Calibri"/>
                        <a:ea typeface="Times New Roman"/>
                        <a:cs typeface="Times New Roman"/>
                      </a:endParaRPr>
                    </a:p>
                  </a:txBody>
                  <a:tcPr marL="44450" marR="44450" marT="0" marB="0" anchor="b"/>
                </a:tc>
                <a:tc>
                  <a:txBody>
                    <a:bodyPr/>
                    <a:lstStyle/>
                    <a:p>
                      <a:pPr algn="ctr"/>
                      <a:endParaRPr lang="es-AR" sz="2000" dirty="0">
                        <a:latin typeface="Calibri"/>
                        <a:ea typeface="Times New Roman"/>
                        <a:cs typeface="Times New Roman"/>
                      </a:endParaRPr>
                    </a:p>
                  </a:txBody>
                  <a:tcPr marL="44450" marR="44450" marT="0" marB="0" anchor="b"/>
                </a:tc>
              </a:tr>
              <a:tr h="370840">
                <a:tc>
                  <a:txBody>
                    <a:bodyPr/>
                    <a:lstStyle/>
                    <a:p>
                      <a:pPr algn="ctr">
                        <a:lnSpc>
                          <a:spcPct val="115000"/>
                        </a:lnSpc>
                        <a:spcAft>
                          <a:spcPts val="0"/>
                        </a:spcAft>
                      </a:pPr>
                      <a:r>
                        <a:rPr lang="es-AR" sz="2000">
                          <a:latin typeface="Times New Roman"/>
                          <a:ea typeface="Times New Roman"/>
                          <a:cs typeface="Times New Roman"/>
                        </a:rPr>
                        <a:t>MATRIMONIO</a:t>
                      </a:r>
                    </a:p>
                  </a:txBody>
                  <a:tcPr marL="44450" marR="44450" marT="0" marB="0"/>
                </a:tc>
                <a:tc>
                  <a:txBody>
                    <a:bodyPr/>
                    <a:lstStyle/>
                    <a:p>
                      <a:pPr algn="ctr"/>
                      <a:endParaRPr lang="es-AR" sz="2000" dirty="0">
                        <a:latin typeface="Calibri"/>
                        <a:ea typeface="Times New Roman"/>
                        <a:cs typeface="Times New Roman"/>
                      </a:endParaRP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IGF entre $ 200,00.- y $ 14.000.-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$ 900</a:t>
                      </a:r>
                    </a:p>
                  </a:txBody>
                  <a:tcPr marL="44450" marR="44450" marT="0" marB="0"/>
                </a:tc>
              </a:tr>
              <a:tr h="370840">
                <a:tc>
                  <a:txBody>
                    <a:bodyPr/>
                    <a:lstStyle/>
                    <a:p>
                      <a:pPr algn="ctr">
                        <a:lnSpc>
                          <a:spcPct val="115000"/>
                        </a:lnSpc>
                        <a:spcAft>
                          <a:spcPts val="0"/>
                        </a:spcAft>
                      </a:pPr>
                      <a:r>
                        <a:rPr lang="es-AR" sz="2000" dirty="0">
                          <a:latin typeface="Times New Roman"/>
                          <a:ea typeface="Times New Roman"/>
                          <a:cs typeface="Times New Roman"/>
                        </a:rPr>
                        <a:t>PRENATAL</a:t>
                      </a:r>
                    </a:p>
                  </a:txBody>
                  <a:tcPr marL="44450" marR="44450" marT="0" marB="0"/>
                </a:tc>
                <a:tc>
                  <a:txBody>
                    <a:bodyPr/>
                    <a:lstStyle/>
                    <a:p>
                      <a:pPr algn="ctr"/>
                      <a:endParaRPr lang="es-AR" sz="2000" dirty="0">
                        <a:latin typeface="Calibri"/>
                        <a:ea typeface="Times New Roman"/>
                        <a:cs typeface="Times New Roman"/>
                      </a:endParaRP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IGF entre $ 200,00.- y $ 3.200.-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$ 340</a:t>
                      </a: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IGF entre $ 3.200,01.- y $ 4.400.-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$ 250</a:t>
                      </a: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IGF entre $ 4.400,01.- y $ 6.000.-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$ 160</a:t>
                      </a: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IGF entre $ 6.000,01.- y $ 14.000.-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$ 90</a:t>
                      </a:r>
                    </a:p>
                  </a:txBody>
                  <a:tcPr marL="44450" marR="44450" marT="0" marB="0"/>
                </a:tc>
              </a:tr>
              <a:tr h="370840">
                <a:tc>
                  <a:txBody>
                    <a:bodyPr/>
                    <a:lstStyle/>
                    <a:p>
                      <a:endParaRPr lang="es-AR" dirty="0"/>
                    </a:p>
                  </a:txBody>
                  <a:tcPr/>
                </a:tc>
                <a:tc>
                  <a:txBody>
                    <a:bodyPr/>
                    <a:lstStyle/>
                    <a:p>
                      <a:endParaRPr lang="es-AR" dirty="0"/>
                    </a:p>
                  </a:txBody>
                  <a:tcPr/>
                </a:tc>
              </a:tr>
            </a:tbl>
          </a:graphicData>
        </a:graphic>
      </p:graphicFrame>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3 Marcador de contenido"/>
          <p:cNvGraphicFramePr>
            <a:graphicFrameLocks noGrp="1"/>
          </p:cNvGraphicFramePr>
          <p:nvPr>
            <p:ph idx="1"/>
          </p:nvPr>
        </p:nvGraphicFramePr>
        <p:xfrm>
          <a:off x="395288" y="260350"/>
          <a:ext cx="8291512" cy="6243638"/>
        </p:xfrm>
        <a:graphic>
          <a:graphicData uri="http://schemas.openxmlformats.org/drawingml/2006/table">
            <a:tbl>
              <a:tblPr firstRow="1" bandRow="1">
                <a:tableStyleId>{5C22544A-7EE6-4342-B048-85BDC9FD1C3A}</a:tableStyleId>
              </a:tblPr>
              <a:tblGrid>
                <a:gridCol w="4176463"/>
                <a:gridCol w="4114800"/>
              </a:tblGrid>
              <a:tr h="370840">
                <a:tc>
                  <a:txBody>
                    <a:bodyPr/>
                    <a:lstStyle/>
                    <a:p>
                      <a:pPr algn="ctr">
                        <a:lnSpc>
                          <a:spcPct val="115000"/>
                        </a:lnSpc>
                        <a:spcAft>
                          <a:spcPts val="0"/>
                        </a:spcAft>
                      </a:pPr>
                      <a:r>
                        <a:rPr lang="es-AR" sz="2000" b="1" dirty="0">
                          <a:latin typeface="Times New Roman"/>
                          <a:ea typeface="Times New Roman"/>
                          <a:cs typeface="Times New Roman"/>
                        </a:rPr>
                        <a:t>ASIGNACIONES FAMILIARES</a:t>
                      </a:r>
                      <a:endParaRPr lang="es-AR" sz="2000" dirty="0">
                        <a:latin typeface="Times New Roman"/>
                        <a:ea typeface="Times New Roman"/>
                        <a:cs typeface="Times New Roman"/>
                      </a:endParaRPr>
                    </a:p>
                  </a:txBody>
                  <a:tcPr marL="44450" marR="44450" marT="0" marB="0"/>
                </a:tc>
                <a:tc>
                  <a:txBody>
                    <a:bodyPr/>
                    <a:lstStyle/>
                    <a:p>
                      <a:pPr algn="ctr">
                        <a:lnSpc>
                          <a:spcPct val="115000"/>
                        </a:lnSpc>
                        <a:spcAft>
                          <a:spcPts val="0"/>
                        </a:spcAft>
                      </a:pPr>
                      <a:r>
                        <a:rPr lang="es-AR" sz="2000" b="1">
                          <a:latin typeface="Times New Roman"/>
                          <a:ea typeface="Times New Roman"/>
                          <a:cs typeface="Times New Roman"/>
                        </a:rPr>
                        <a:t>VALOR GRAL.</a:t>
                      </a:r>
                      <a:endParaRPr lang="es-AR" sz="2000">
                        <a:latin typeface="Times New Roman"/>
                        <a:ea typeface="Times New Roman"/>
                        <a:cs typeface="Times New Roman"/>
                      </a:endParaRPr>
                    </a:p>
                  </a:txBody>
                  <a:tcPr marL="44450" marR="44450" marT="0" marB="0"/>
                </a:tc>
              </a:tr>
              <a:tr h="370840">
                <a:tc>
                  <a:txBody>
                    <a:bodyPr/>
                    <a:lstStyle/>
                    <a:p>
                      <a:pPr algn="ctr">
                        <a:lnSpc>
                          <a:spcPct val="115000"/>
                        </a:lnSpc>
                        <a:spcAft>
                          <a:spcPts val="0"/>
                        </a:spcAft>
                      </a:pPr>
                      <a:r>
                        <a:rPr lang="es-AR" sz="2000" dirty="0">
                          <a:latin typeface="Times New Roman"/>
                          <a:ea typeface="Times New Roman"/>
                          <a:cs typeface="Times New Roman"/>
                        </a:rPr>
                        <a:t>HIJO</a:t>
                      </a:r>
                    </a:p>
                  </a:txBody>
                  <a:tcPr marL="44450" marR="44450" marT="0" marB="0"/>
                </a:tc>
                <a:tc>
                  <a:txBody>
                    <a:bodyPr/>
                    <a:lstStyle/>
                    <a:p>
                      <a:endParaRPr lang="es-AR" sz="1100">
                        <a:latin typeface="Calibri"/>
                        <a:ea typeface="Times New Roman"/>
                        <a:cs typeface="Times New Roman"/>
                      </a:endParaRPr>
                    </a:p>
                  </a:txBody>
                  <a:tcPr marL="44450" marR="44450" marT="0" marB="0"/>
                </a:tc>
              </a:tr>
              <a:tr h="370840">
                <a:tc>
                  <a:txBody>
                    <a:bodyPr/>
                    <a:lstStyle/>
                    <a:p>
                      <a:pPr algn="ctr">
                        <a:lnSpc>
                          <a:spcPct val="115000"/>
                        </a:lnSpc>
                        <a:spcAft>
                          <a:spcPts val="0"/>
                        </a:spcAft>
                      </a:pPr>
                      <a:r>
                        <a:rPr lang="es-AR" sz="2000" dirty="0">
                          <a:latin typeface="Times New Roman"/>
                          <a:ea typeface="Times New Roman"/>
                          <a:cs typeface="Times New Roman"/>
                        </a:rPr>
                        <a:t>IGF entre $ 200,00.- y $ 3.200.-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$ 340</a:t>
                      </a: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IGF entre $ 3.200,01.- y $ 4.400.-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$ 250</a:t>
                      </a:r>
                    </a:p>
                  </a:txBody>
                  <a:tcPr marL="44450" marR="44450" marT="0" marB="0"/>
                </a:tc>
              </a:tr>
              <a:tr h="317138">
                <a:tc>
                  <a:txBody>
                    <a:bodyPr/>
                    <a:lstStyle/>
                    <a:p>
                      <a:pPr algn="ctr">
                        <a:lnSpc>
                          <a:spcPct val="115000"/>
                        </a:lnSpc>
                        <a:spcAft>
                          <a:spcPts val="0"/>
                        </a:spcAft>
                      </a:pPr>
                      <a:r>
                        <a:rPr lang="es-AR" sz="2000" dirty="0">
                          <a:latin typeface="Times New Roman"/>
                          <a:ea typeface="Times New Roman"/>
                          <a:cs typeface="Times New Roman"/>
                        </a:rPr>
                        <a:t>IGF entre $ 4.400,01.- y $ 6.000.-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$ 160</a:t>
                      </a: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IGF entre $ 6.000,01.- y $ 14.000.-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$ 90</a:t>
                      </a:r>
                    </a:p>
                  </a:txBody>
                  <a:tcPr marL="44450" marR="44450" marT="0" marB="0"/>
                </a:tc>
              </a:tr>
              <a:tr h="370840">
                <a:tc>
                  <a:txBody>
                    <a:bodyPr/>
                    <a:lstStyle/>
                    <a:p>
                      <a:pPr algn="ctr">
                        <a:lnSpc>
                          <a:spcPct val="115000"/>
                        </a:lnSpc>
                        <a:spcAft>
                          <a:spcPts val="0"/>
                        </a:spcAft>
                      </a:pPr>
                      <a:r>
                        <a:rPr lang="es-AR" sz="2000" dirty="0">
                          <a:latin typeface="Times New Roman"/>
                          <a:ea typeface="Times New Roman"/>
                          <a:cs typeface="Times New Roman"/>
                        </a:rPr>
                        <a:t>HIJO CON DISCAPACIDAD</a:t>
                      </a:r>
                    </a:p>
                  </a:txBody>
                  <a:tcPr marL="44450" marR="44450" marT="0" marB="0"/>
                </a:tc>
                <a:tc>
                  <a:txBody>
                    <a:bodyPr/>
                    <a:lstStyle/>
                    <a:p>
                      <a:pPr algn="ctr"/>
                      <a:endParaRPr lang="es-AR" sz="2000" dirty="0">
                        <a:latin typeface="Calibri"/>
                        <a:ea typeface="Times New Roman"/>
                        <a:cs typeface="Times New Roman"/>
                      </a:endParaRPr>
                    </a:p>
                  </a:txBody>
                  <a:tcPr marL="44450" marR="44450" marT="0" marB="0"/>
                </a:tc>
              </a:tr>
              <a:tr h="370840">
                <a:tc>
                  <a:txBody>
                    <a:bodyPr/>
                    <a:lstStyle/>
                    <a:p>
                      <a:pPr algn="ctr">
                        <a:lnSpc>
                          <a:spcPct val="115000"/>
                        </a:lnSpc>
                        <a:spcAft>
                          <a:spcPts val="0"/>
                        </a:spcAft>
                      </a:pPr>
                      <a:r>
                        <a:rPr lang="es-AR" sz="2000" dirty="0">
                          <a:latin typeface="Times New Roman"/>
                          <a:ea typeface="Times New Roman"/>
                          <a:cs typeface="Times New Roman"/>
                        </a:rPr>
                        <a:t>IGF hasta $ 3.200.-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$ 1.200</a:t>
                      </a: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IGF entre $ 3.200,01.- y $ 4.400.-</a:t>
                      </a:r>
                    </a:p>
                  </a:txBody>
                  <a:tcPr marL="44450" marR="44450" marT="0" marB="0"/>
                </a:tc>
                <a:tc>
                  <a:txBody>
                    <a:bodyPr/>
                    <a:lstStyle/>
                    <a:p>
                      <a:pPr algn="ctr">
                        <a:lnSpc>
                          <a:spcPct val="115000"/>
                        </a:lnSpc>
                        <a:spcAft>
                          <a:spcPts val="0"/>
                        </a:spcAft>
                      </a:pPr>
                      <a:r>
                        <a:rPr lang="es-AR" sz="2000">
                          <a:latin typeface="Times New Roman"/>
                          <a:ea typeface="Times New Roman"/>
                          <a:cs typeface="Times New Roman"/>
                        </a:rPr>
                        <a:t>$ 900</a:t>
                      </a: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IGF superior a $ 4.400.-</a:t>
                      </a:r>
                    </a:p>
                  </a:txBody>
                  <a:tcPr marL="44450" marR="44450" marT="0" marB="0"/>
                </a:tc>
                <a:tc>
                  <a:txBody>
                    <a:bodyPr/>
                    <a:lstStyle/>
                    <a:p>
                      <a:pPr algn="ctr">
                        <a:lnSpc>
                          <a:spcPct val="115000"/>
                        </a:lnSpc>
                        <a:spcAft>
                          <a:spcPts val="0"/>
                        </a:spcAft>
                      </a:pPr>
                      <a:r>
                        <a:rPr lang="es-AR" sz="2000">
                          <a:latin typeface="Times New Roman"/>
                          <a:ea typeface="Times New Roman"/>
                          <a:cs typeface="Times New Roman"/>
                        </a:rPr>
                        <a:t>$ 600</a:t>
                      </a: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AYUDA ESCOLAR ANUAL</a:t>
                      </a:r>
                    </a:p>
                  </a:txBody>
                  <a:tcPr marL="44450" marR="44450" marT="0" marB="0"/>
                </a:tc>
                <a:tc>
                  <a:txBody>
                    <a:bodyPr/>
                    <a:lstStyle/>
                    <a:p>
                      <a:pPr algn="ctr"/>
                      <a:endParaRPr lang="es-AR" sz="2000">
                        <a:latin typeface="Calibri"/>
                        <a:ea typeface="Times New Roman"/>
                        <a:cs typeface="Times New Roman"/>
                      </a:endParaRP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IGF entre $ 200,00.- y $ 14.000.-</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$ 170</a:t>
                      </a: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AYUDA ESCOLAR ANUAL PARA HIJO CON DISCAPACIDAD</a:t>
                      </a:r>
                    </a:p>
                  </a:txBody>
                  <a:tcPr marL="44450" marR="44450" marT="0" marB="0"/>
                </a:tc>
                <a:tc>
                  <a:txBody>
                    <a:bodyPr/>
                    <a:lstStyle/>
                    <a:p>
                      <a:pPr algn="ctr"/>
                      <a:endParaRPr lang="es-AR" sz="2000" dirty="0">
                        <a:latin typeface="Calibri"/>
                        <a:ea typeface="Times New Roman"/>
                        <a:cs typeface="Times New Roman"/>
                      </a:endParaRPr>
                    </a:p>
                  </a:txBody>
                  <a:tcPr marL="44450" marR="44450" marT="0" marB="0"/>
                </a:tc>
              </a:tr>
              <a:tr h="370840">
                <a:tc>
                  <a:txBody>
                    <a:bodyPr/>
                    <a:lstStyle/>
                    <a:p>
                      <a:pPr algn="ctr">
                        <a:lnSpc>
                          <a:spcPct val="115000"/>
                        </a:lnSpc>
                        <a:spcAft>
                          <a:spcPts val="0"/>
                        </a:spcAft>
                      </a:pPr>
                      <a:r>
                        <a:rPr lang="es-AR" sz="2000">
                          <a:latin typeface="Times New Roman"/>
                          <a:ea typeface="Times New Roman"/>
                          <a:cs typeface="Times New Roman"/>
                        </a:rPr>
                        <a:t>Sin tope de IGF</a:t>
                      </a:r>
                    </a:p>
                  </a:txBody>
                  <a:tcPr marL="44450" marR="44450" marT="0" marB="0"/>
                </a:tc>
                <a:tc>
                  <a:txBody>
                    <a:bodyPr/>
                    <a:lstStyle/>
                    <a:p>
                      <a:pPr algn="ctr">
                        <a:lnSpc>
                          <a:spcPct val="115000"/>
                        </a:lnSpc>
                        <a:spcAft>
                          <a:spcPts val="0"/>
                        </a:spcAft>
                      </a:pPr>
                      <a:r>
                        <a:rPr lang="es-AR" sz="2000" dirty="0">
                          <a:latin typeface="Times New Roman"/>
                          <a:ea typeface="Times New Roman"/>
                          <a:cs typeface="Times New Roman"/>
                        </a:rPr>
                        <a:t>$ 170</a:t>
                      </a:r>
                    </a:p>
                  </a:txBody>
                  <a:tcPr marL="44450" marR="44450" marT="0" marB="0"/>
                </a:tc>
              </a:tr>
              <a:tr h="370840">
                <a:tc>
                  <a:txBody>
                    <a:bodyPr/>
                    <a:lstStyle/>
                    <a:p>
                      <a:pPr algn="ctr">
                        <a:lnSpc>
                          <a:spcPct val="115000"/>
                        </a:lnSpc>
                        <a:spcAft>
                          <a:spcPts val="0"/>
                        </a:spcAft>
                      </a:pPr>
                      <a:endParaRPr lang="es-AR" sz="2000">
                        <a:latin typeface="Times New Roman"/>
                        <a:ea typeface="Times New Roman"/>
                        <a:cs typeface="Times New Roman"/>
                      </a:endParaRPr>
                    </a:p>
                  </a:txBody>
                  <a:tcPr marL="44450" marR="44450" marT="0" marB="0"/>
                </a:tc>
                <a:tc>
                  <a:txBody>
                    <a:bodyPr/>
                    <a:lstStyle/>
                    <a:p>
                      <a:pPr algn="ctr">
                        <a:lnSpc>
                          <a:spcPct val="115000"/>
                        </a:lnSpc>
                        <a:spcAft>
                          <a:spcPts val="0"/>
                        </a:spcAft>
                      </a:pPr>
                      <a:endParaRPr lang="es-AR" sz="2000" dirty="0">
                        <a:latin typeface="Times New Roman"/>
                        <a:ea typeface="Times New Roman"/>
                        <a:cs typeface="Times New Roman"/>
                      </a:endParaRPr>
                    </a:p>
                  </a:txBody>
                  <a:tcPr marL="44450" marR="44450" marT="0" marB="0"/>
                </a:tc>
              </a:tr>
              <a:tr h="370840">
                <a:tc>
                  <a:txBody>
                    <a:bodyPr/>
                    <a:lstStyle/>
                    <a:p>
                      <a:endParaRPr lang="es-AR" dirty="0"/>
                    </a:p>
                  </a:txBody>
                  <a:tcPr/>
                </a:tc>
                <a:tc>
                  <a:txBody>
                    <a:bodyPr/>
                    <a:lstStyle/>
                    <a:p>
                      <a:endParaRPr lang="es-AR" dirty="0"/>
                    </a:p>
                  </a:txBody>
                  <a:tcPr/>
                </a:tc>
              </a:tr>
            </a:tbl>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3 Título"/>
          <p:cNvSpPr>
            <a:spLocks noGrp="1"/>
          </p:cNvSpPr>
          <p:nvPr>
            <p:ph type="ctrTitle"/>
          </p:nvPr>
        </p:nvSpPr>
        <p:spPr/>
        <p:txBody>
          <a:bodyPr/>
          <a:lstStyle/>
          <a:p>
            <a:r>
              <a:rPr lang="es-AR" smtClean="0"/>
              <a:t>NUEVOS MONTOS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3 Título"/>
          <p:cNvSpPr>
            <a:spLocks noGrp="1"/>
          </p:cNvSpPr>
          <p:nvPr>
            <p:ph type="ctrTitle"/>
          </p:nvPr>
        </p:nvSpPr>
        <p:spPr/>
        <p:txBody>
          <a:bodyPr/>
          <a:lstStyle/>
          <a:p>
            <a:r>
              <a:rPr lang="es-AR" smtClean="0"/>
              <a:t>FALLOS </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557338"/>
            <a:ext cx="7772400" cy="2808287"/>
          </a:xfrm>
        </p:spPr>
        <p:txBody>
          <a:bodyPr rtlCol="0">
            <a:normAutofit fontScale="90000"/>
          </a:bodyPr>
          <a:lstStyle/>
          <a:p>
            <a:pPr fontAlgn="auto">
              <a:spcAft>
                <a:spcPts val="0"/>
              </a:spcAft>
              <a:defRPr/>
            </a:pPr>
            <a:r>
              <a:rPr lang="es-AR" dirty="0" smtClean="0"/>
              <a:t>“C., D. R. c/ Fundación Instituto </a:t>
            </a:r>
            <a:r>
              <a:rPr lang="es-AR" dirty="0" err="1" smtClean="0"/>
              <a:t>Quirurgico</a:t>
            </a:r>
            <a:r>
              <a:rPr lang="es-AR" dirty="0" smtClean="0"/>
              <a:t> del Callao y otro s/ accidente – acción civil” – CNTRAB – 18/06/2012</a:t>
            </a:r>
            <a:br>
              <a:rPr lang="es-AR" dirty="0" smtClean="0"/>
            </a:br>
            <a:endParaRPr lang="es-AR"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2 Marcador de contenido"/>
          <p:cNvSpPr>
            <a:spLocks noGrp="1"/>
          </p:cNvSpPr>
          <p:nvPr>
            <p:ph idx="1"/>
          </p:nvPr>
        </p:nvSpPr>
        <p:spPr>
          <a:xfrm>
            <a:off x="457200" y="333375"/>
            <a:ext cx="8229600" cy="5792788"/>
          </a:xfrm>
        </p:spPr>
        <p:txBody>
          <a:bodyPr/>
          <a:lstStyle/>
          <a:p>
            <a:r>
              <a:rPr lang="es-AR" sz="2400" smtClean="0"/>
              <a:t>Conforme con los testigos  las tareas  habituales de la TRABAJADORA  eran en concreto, manipulación, traslado y levantamiento de incubadoras, de gran tamaño y peso, con tubos de oxigeno y batería, que implicaba la continua y constante realización de esfuerzo o exigencia física (es decir, el desempeño de “trabajo pesado”). Tales declaraciones, constituyen –en mi opinión– prueba idónea para acreditar los hechos que describen, por resultar coherentes, concordantes y convincentes, dar debida razón de sus dichos, y </a:t>
            </a:r>
            <a:r>
              <a:rPr lang="es-AR" sz="2400" u="sng" smtClean="0"/>
              <a:t>reflejar de manera directa el contexto fáctico en el que se desarrolló la prestación de la actora,</a:t>
            </a:r>
            <a:r>
              <a:rPr lang="es-AR" sz="2400" smtClean="0"/>
              <a:t> por coincidir en lugar y tiempo con ésta y, por tanto, referir a sucesos que fueron percibidos en forma directa y personal por los declarantes (por el hecho de haber sido compañeros de trabajo), con indicación circunstanciada de tiempo, modo y lugar, sin que hayan recibido impugnación alguna en tiempo procesal oportuno (cfr. arts. 90 L.O. y 386 y 456 del C.P.C.C.N.).</a:t>
            </a:r>
            <a:br>
              <a:rPr lang="es-AR" sz="2400" smtClean="0"/>
            </a:br>
            <a:endParaRPr lang="es-AR" sz="2400" smtClean="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333375"/>
            <a:ext cx="8229600" cy="5792788"/>
          </a:xfrm>
        </p:spPr>
        <p:txBody>
          <a:bodyPr rtlCol="0">
            <a:normAutofit fontScale="92500" lnSpcReduction="10000"/>
          </a:bodyPr>
          <a:lstStyle/>
          <a:p>
            <a:pPr fontAlgn="auto">
              <a:spcAft>
                <a:spcPts val="0"/>
              </a:spcAft>
              <a:buFont typeface="Arial" pitchFamily="34" charset="0"/>
              <a:buNone/>
              <a:defRPr/>
            </a:pPr>
            <a:r>
              <a:rPr lang="es-AR" dirty="0" smtClean="0"/>
              <a:t/>
            </a:r>
            <a:br>
              <a:rPr lang="es-AR" dirty="0" smtClean="0"/>
            </a:br>
            <a:r>
              <a:rPr lang="es-AR" dirty="0" smtClean="0"/>
              <a:t>“Al momento de ocurrir el siniestro de marras, las condiciones de funcionamiento y, principalmente, las medidas de seguridad en la producción del daño, eran deficientes y, con esta conclusión, no cabe sino concluir en que la actividad desplegada por la aseguradora de riesgos del trabajo contratada por el empleador, también fue insuficiente puesto que, de lo contrario, debió sugerir al asegurado la adopción de medidas tendientes a evitar la producción de siniestros de este tenor, recomendación que al menos no consta en el expediente bajo análisis.”</a:t>
            </a:r>
          </a:p>
          <a:p>
            <a:pPr fontAlgn="auto">
              <a:spcAft>
                <a:spcPts val="0"/>
              </a:spcAft>
              <a:buFont typeface="Arial" pitchFamily="34" charset="0"/>
              <a:buChar char="•"/>
              <a:defRPr/>
            </a:pPr>
            <a:endParaRPr lang="es-AR"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89" name="2 Marcador de contenido"/>
          <p:cNvSpPr>
            <a:spLocks noGrp="1"/>
          </p:cNvSpPr>
          <p:nvPr>
            <p:ph idx="1"/>
          </p:nvPr>
        </p:nvSpPr>
        <p:spPr>
          <a:xfrm>
            <a:off x="457200" y="333375"/>
            <a:ext cx="8229600" cy="5792788"/>
          </a:xfrm>
        </p:spPr>
        <p:txBody>
          <a:bodyPr/>
          <a:lstStyle/>
          <a:p>
            <a:pPr>
              <a:buFont typeface="Arial" charset="0"/>
              <a:buNone/>
            </a:pPr>
            <a:r>
              <a:rPr lang="es-AR" smtClean="0"/>
              <a:t/>
            </a:r>
            <a:br>
              <a:rPr lang="es-AR" smtClean="0"/>
            </a:br>
            <a:r>
              <a:rPr lang="es-AR" smtClean="0"/>
              <a:t>Por lo cual corresponde la indemnizacion por Incapacidad parcial y permanente. Afección física y muscular. Síndrome del túnel carpiano. Siendo la ART solidaria. </a:t>
            </a:r>
          </a:p>
          <a:p>
            <a:pPr>
              <a:buFont typeface="Arial" charset="0"/>
              <a:buNone/>
            </a:pPr>
            <a:r>
              <a:rPr lang="es-AR" smtClean="0"/>
              <a:t>    Corresponde además la RESPONSABILIDAD CIVIL DE LA EMPLEADORA, con extensión de la condena solidaria a la ART por existir incumplimiento de sus deberes de prevención y de control. </a:t>
            </a:r>
            <a:br>
              <a:rPr lang="es-AR" smtClean="0"/>
            </a:br>
            <a:endParaRPr lang="es-AR" smtClean="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3" name="3 Título"/>
          <p:cNvSpPr>
            <a:spLocks noGrp="1"/>
          </p:cNvSpPr>
          <p:nvPr>
            <p:ph type="ctrTitle"/>
          </p:nvPr>
        </p:nvSpPr>
        <p:spPr>
          <a:xfrm>
            <a:off x="611188" y="1557338"/>
            <a:ext cx="7772400" cy="2808287"/>
          </a:xfrm>
        </p:spPr>
        <p:txBody>
          <a:bodyPr/>
          <a:lstStyle/>
          <a:p>
            <a:r>
              <a:rPr lang="es-AR" smtClean="0"/>
              <a:t>“A. S. L. c/ G &amp; G Argentina S.A. s/ despido” – CNTRAB – 12/06/2012</a:t>
            </a:r>
            <a:br>
              <a:rPr lang="es-AR" smtClean="0"/>
            </a:br>
            <a:endParaRPr lang="es-AR" smtClean="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333375"/>
            <a:ext cx="8229600" cy="5792788"/>
          </a:xfrm>
        </p:spPr>
        <p:txBody>
          <a:bodyPr rtlCol="0">
            <a:normAutofit fontScale="85000" lnSpcReduction="10000"/>
          </a:bodyPr>
          <a:lstStyle/>
          <a:p>
            <a:pPr fontAlgn="auto">
              <a:spcAft>
                <a:spcPts val="0"/>
              </a:spcAft>
              <a:buFont typeface="Arial" pitchFamily="34" charset="0"/>
              <a:buNone/>
              <a:defRPr/>
            </a:pPr>
            <a:r>
              <a:rPr lang="es-AR" dirty="0" smtClean="0"/>
              <a:t/>
            </a:r>
            <a:br>
              <a:rPr lang="es-AR" dirty="0" smtClean="0"/>
            </a:br>
            <a:r>
              <a:rPr lang="es-AR" dirty="0" smtClean="0"/>
              <a:t> Si bien excepcionalmente podría admitirse el cambio a un puesto inferior al reingreso de la trabajadora que ha sido madre, tal hipotética circunstancia requeriría necesariamente la aquiescencia de esta última (inc. “b”, art. 184 de la LCT). Sin embargo, la empleadora no alegó la existencia de este último supuesto al contestar la demanda ni, menos aún, acreditó la conformidad de la actora. A contrario sensu negó que, en momento alguno, la actora se hubiera desempeñado más allá de una simple empleada administrativa (categoría “D”), cuyas funciones no excedían los “trámites simples, bancarios, ante las telefónicas, </a:t>
            </a:r>
            <a:r>
              <a:rPr lang="es-AR" dirty="0" err="1" smtClean="0"/>
              <a:t>Anses</a:t>
            </a:r>
            <a:r>
              <a:rPr lang="es-AR" dirty="0" smtClean="0"/>
              <a:t>, etc.”…”</a:t>
            </a:r>
            <a:br>
              <a:rPr lang="es-AR" dirty="0" smtClean="0"/>
            </a:br>
            <a:endParaRPr lang="es-AR"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333375"/>
            <a:ext cx="8229600" cy="5792788"/>
          </a:xfrm>
        </p:spPr>
        <p:txBody>
          <a:bodyPr rtlCol="0">
            <a:normAutofit fontScale="47500" lnSpcReduction="20000"/>
          </a:bodyPr>
          <a:lstStyle/>
          <a:p>
            <a:pPr fontAlgn="auto">
              <a:spcAft>
                <a:spcPts val="0"/>
              </a:spcAft>
              <a:buFont typeface="Arial" pitchFamily="34" charset="0"/>
              <a:buNone/>
              <a:defRPr/>
            </a:pPr>
            <a:r>
              <a:rPr lang="es-AR" dirty="0" smtClean="0"/>
              <a:t/>
            </a:r>
            <a:br>
              <a:rPr lang="es-AR" dirty="0" smtClean="0"/>
            </a:br>
            <a:r>
              <a:rPr lang="es-AR" dirty="0" smtClean="0"/>
              <a:t> </a:t>
            </a:r>
            <a:r>
              <a:rPr lang="es-AR" sz="4900" dirty="0" smtClean="0"/>
              <a:t>“</a:t>
            </a:r>
            <a:r>
              <a:rPr lang="es-AR" sz="5100" dirty="0" smtClean="0"/>
              <a:t>La conducta asumida por la demandada –a través de su socio gerente y de la empleada– en relación con actora, a partir de que ésta reingresó a prestar servicios tras concluir su licencia, puede fácilmente ser calificada como persecutoria y acosadora y, a mi juicio, tuvo un único y malintencionado objetivo: generar un desgaste emocional tal en la trabajadora, que ésta acabara renunciando a su empleo.”</a:t>
            </a:r>
            <a:br>
              <a:rPr lang="es-AR" sz="5100" dirty="0" smtClean="0"/>
            </a:br>
            <a:r>
              <a:rPr lang="es-AR" sz="5100" dirty="0" smtClean="0"/>
              <a:t/>
            </a:r>
            <a:br>
              <a:rPr lang="es-AR" sz="5100" dirty="0" smtClean="0"/>
            </a:br>
            <a:r>
              <a:rPr lang="es-AR" sz="5100" dirty="0" smtClean="0"/>
              <a:t>“Resulta obvio, pues, que tales cambios en sus funciones y condiciones de trabajo le significaron a la actora un descenso de nivel jerárquico en la compañía, dado que pasó de ser una referente para los empleados del área de recursos humanos y a quien le reportaban, a prestar servicios de índole administrativa e incluso a colaborar con las diversas tareas de estos últimos, que antes de su licencia debían a ella responderle.”</a:t>
            </a:r>
            <a:endParaRPr lang="es-AR"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333375"/>
            <a:ext cx="8229600" cy="5792788"/>
          </a:xfrm>
        </p:spPr>
        <p:txBody>
          <a:bodyPr rtlCol="0">
            <a:normAutofit fontScale="92500" lnSpcReduction="20000"/>
          </a:bodyPr>
          <a:lstStyle/>
          <a:p>
            <a:pPr fontAlgn="auto">
              <a:spcAft>
                <a:spcPts val="0"/>
              </a:spcAft>
              <a:buFont typeface="Arial" pitchFamily="34" charset="0"/>
              <a:buNone/>
              <a:defRPr/>
            </a:pPr>
            <a:r>
              <a:rPr lang="es-AR" dirty="0" smtClean="0"/>
              <a:t/>
            </a:r>
            <a:br>
              <a:rPr lang="es-AR" dirty="0" smtClean="0"/>
            </a:br>
            <a:r>
              <a:rPr lang="es-AR" dirty="0" smtClean="0"/>
              <a:t>“El hecho de que las conductas dañinas ejercidas por los directivos y las situaciones que debía atravesar la accionante hayan sido soportadas por la generalidad de la compañía –como lo expresa la testigo– e, incluso, que se presenten en cualquier ambiente de trabajo, tampoco le quita importancia a las consecuencias que, es de suponer, de ellas derivaron para la trabajadora, pues, en definitiva, la relevancia del análisis de la cuestión reside en el agravio moral que ésta sufrió y que, como adelanté en los párrafos precedentes, ha sido efectivamente probado a lo largo de estos obrados.”</a:t>
            </a:r>
          </a:p>
          <a:p>
            <a:pPr fontAlgn="auto">
              <a:spcAft>
                <a:spcPts val="0"/>
              </a:spcAft>
              <a:buFont typeface="Arial" pitchFamily="34" charset="0"/>
              <a:buNone/>
              <a:defRPr/>
            </a:pPr>
            <a:r>
              <a:rPr lang="es-AR" dirty="0" smtClean="0"/>
              <a:t> </a:t>
            </a:r>
          </a:p>
          <a:p>
            <a:pPr fontAlgn="auto">
              <a:spcAft>
                <a:spcPts val="0"/>
              </a:spcAft>
              <a:buFont typeface="Arial" pitchFamily="34" charset="0"/>
              <a:buNone/>
              <a:defRPr/>
            </a:pPr>
            <a:endParaRPr lang="es-AR"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333375"/>
            <a:ext cx="8229600" cy="5792788"/>
          </a:xfrm>
        </p:spPr>
        <p:txBody>
          <a:bodyPr rtlCol="0">
            <a:normAutofit fontScale="85000" lnSpcReduction="10000"/>
          </a:bodyPr>
          <a:lstStyle/>
          <a:p>
            <a:pPr fontAlgn="auto">
              <a:spcAft>
                <a:spcPts val="0"/>
              </a:spcAft>
              <a:buFont typeface="Arial" pitchFamily="34" charset="0"/>
              <a:buNone/>
              <a:defRPr/>
            </a:pPr>
            <a:r>
              <a:rPr lang="es-AR" dirty="0" smtClean="0"/>
              <a:t/>
            </a:r>
            <a:br>
              <a:rPr lang="es-AR" dirty="0" smtClean="0"/>
            </a:br>
            <a:r>
              <a:rPr lang="es-AR" dirty="0" smtClean="0"/>
              <a:t>Por lo cual, el REINTEGRO DE LA MUJER TRABAJADORA EN SITUACIÓN DE EXCEDENCIA, modificando sus condiciones que fuere un DESCENSO DE NIVEL JERÁRQUICO EN LA COMPAÑÍA - Cambio a un puesto inferior. PERSECUCIÓN LABORAL -  constituye una injuria patronal. DESPIDO INDIRECTO. Justificación del despido decidido por la dependiente. Cálculo de la indemnización por despido. Indemnización agravada prevista en el Art. 182 de la LCT. Indemnización del DAÑO MORAL. </a:t>
            </a:r>
          </a:p>
          <a:p>
            <a:pPr fontAlgn="auto">
              <a:spcAft>
                <a:spcPts val="0"/>
              </a:spcAft>
              <a:buFont typeface="Arial" pitchFamily="34" charset="0"/>
              <a:buNone/>
              <a:defRPr/>
            </a:pPr>
            <a:r>
              <a:rPr lang="es-AR" dirty="0" smtClean="0"/>
              <a:t> </a:t>
            </a:r>
          </a:p>
          <a:p>
            <a:pPr fontAlgn="auto">
              <a:spcAft>
                <a:spcPts val="0"/>
              </a:spcAft>
              <a:buFont typeface="Arial" pitchFamily="34" charset="0"/>
              <a:buNone/>
              <a:defRPr/>
            </a:pPr>
            <a:endParaRPr lang="es-AR" dirty="0" smtClean="0"/>
          </a:p>
          <a:p>
            <a:pPr fontAlgn="auto">
              <a:spcAft>
                <a:spcPts val="0"/>
              </a:spcAft>
              <a:buFont typeface="Arial" pitchFamily="34" charset="0"/>
              <a:buNone/>
              <a:defRPr/>
            </a:pPr>
            <a:r>
              <a:rPr lang="es-AR" dirty="0" smtClean="0"/>
              <a:t> </a:t>
            </a:r>
          </a:p>
          <a:p>
            <a:pPr fontAlgn="auto">
              <a:spcAft>
                <a:spcPts val="0"/>
              </a:spcAft>
              <a:buFont typeface="Arial" pitchFamily="34" charset="0"/>
              <a:buNone/>
              <a:defRPr/>
            </a:pPr>
            <a:endParaRPr lang="es-AR"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1 Título"/>
          <p:cNvSpPr>
            <a:spLocks noGrp="1"/>
          </p:cNvSpPr>
          <p:nvPr>
            <p:ph type="title"/>
          </p:nvPr>
        </p:nvSpPr>
        <p:spPr/>
        <p:txBody>
          <a:bodyPr/>
          <a:lstStyle/>
          <a:p>
            <a:r>
              <a:rPr lang="es-AR" smtClean="0"/>
              <a:t>MONTOS TOPES </a:t>
            </a:r>
          </a:p>
        </p:txBody>
      </p:sp>
      <p:sp>
        <p:nvSpPr>
          <p:cNvPr id="16386" name="2 Marcador de contenido"/>
          <p:cNvSpPr>
            <a:spLocks noGrp="1"/>
          </p:cNvSpPr>
          <p:nvPr>
            <p:ph idx="1"/>
          </p:nvPr>
        </p:nvSpPr>
        <p:spPr/>
        <p:txBody>
          <a:bodyPr/>
          <a:lstStyle/>
          <a:p>
            <a:pPr>
              <a:buFont typeface="Arial" charset="0"/>
              <a:buNone/>
            </a:pPr>
            <a:r>
              <a:rPr lang="es-ES" smtClean="0"/>
              <a:t>    A partir de los sueldos devengados en septiembre de 2012, los nuevos topes imponibles a aplicar son: </a:t>
            </a:r>
            <a:endParaRPr lang="es-AR" smtClean="0"/>
          </a:p>
          <a:p>
            <a:pPr>
              <a:buFont typeface="Arial" charset="0"/>
              <a:buNone/>
            </a:pPr>
            <a:r>
              <a:rPr lang="es-ES" smtClean="0"/>
              <a:t> </a:t>
            </a:r>
            <a:endParaRPr lang="es-AR" smtClean="0"/>
          </a:p>
          <a:p>
            <a:r>
              <a:rPr lang="es-ES" smtClean="0"/>
              <a:t>a) Tope Mínimo                  $      653,81</a:t>
            </a:r>
            <a:endParaRPr lang="es-AR" smtClean="0"/>
          </a:p>
          <a:p>
            <a:r>
              <a:rPr lang="es-ES" smtClean="0"/>
              <a:t>b) Tope Máximo                 $  21.248,45</a:t>
            </a:r>
            <a:endParaRPr lang="es-AR" smtClean="0"/>
          </a:p>
          <a:p>
            <a:pPr>
              <a:buFont typeface="Arial" charset="0"/>
              <a:buNone/>
            </a:pPr>
            <a:endParaRPr lang="es-AR" smtClean="0"/>
          </a:p>
          <a:p>
            <a:pPr>
              <a:buFont typeface="Arial" charset="0"/>
              <a:buNone/>
            </a:pPr>
            <a:r>
              <a:rPr lang="es-AR" smtClean="0"/>
              <a:t>AUN NO SALIO EL NUEVO APLICATIVO</a:t>
            </a:r>
          </a:p>
          <a:p>
            <a:pPr>
              <a:buFont typeface="Arial" charset="0"/>
              <a:buNone/>
            </a:pPr>
            <a:endParaRPr lang="es-AR" smtClean="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557338"/>
            <a:ext cx="7772400" cy="2808287"/>
          </a:xfrm>
        </p:spPr>
        <p:txBody>
          <a:bodyPr rtlCol="0">
            <a:normAutofit fontScale="90000"/>
          </a:bodyPr>
          <a:lstStyle/>
          <a:p>
            <a:pPr fontAlgn="auto">
              <a:spcAft>
                <a:spcPts val="0"/>
              </a:spcAft>
              <a:defRPr/>
            </a:pPr>
            <a:r>
              <a:rPr lang="es-AR" dirty="0" smtClean="0"/>
              <a:t>"</a:t>
            </a:r>
            <a:r>
              <a:rPr lang="es-AR" dirty="0" err="1" smtClean="0"/>
              <a:t>Sffaeir</a:t>
            </a:r>
            <a:r>
              <a:rPr lang="es-AR" dirty="0" smtClean="0"/>
              <a:t>, Carolina </a:t>
            </a:r>
            <a:r>
              <a:rPr lang="es-AR" dirty="0" err="1" smtClean="0"/>
              <a:t>contr</a:t>
            </a:r>
            <a:r>
              <a:rPr lang="es-AR" dirty="0" smtClean="0"/>
              <a:t> Cooperativa Eléctrica de </a:t>
            </a:r>
            <a:r>
              <a:rPr lang="es-AR" dirty="0" err="1" smtClean="0"/>
              <a:t>Chacabuco</a:t>
            </a:r>
            <a:r>
              <a:rPr lang="es-AR" dirty="0" smtClean="0"/>
              <a:t> Limitada (CECH). Despido" – SCBA – 08/08/2012</a:t>
            </a:r>
            <a:br>
              <a:rPr lang="es-AR" dirty="0" smtClean="0"/>
            </a:br>
            <a:endParaRPr lang="es-AR"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188913"/>
            <a:ext cx="8229600" cy="5937250"/>
          </a:xfrm>
        </p:spPr>
        <p:txBody>
          <a:bodyPr rtlCol="0">
            <a:normAutofit fontScale="32500" lnSpcReduction="20000"/>
          </a:bodyPr>
          <a:lstStyle/>
          <a:p>
            <a:pPr fontAlgn="auto">
              <a:spcAft>
                <a:spcPts val="0"/>
              </a:spcAft>
              <a:buFont typeface="Arial" pitchFamily="34" charset="0"/>
              <a:buNone/>
              <a:defRPr/>
            </a:pPr>
            <a:r>
              <a:rPr lang="es-AR" dirty="0" smtClean="0"/>
              <a:t>	</a:t>
            </a:r>
            <a:r>
              <a:rPr lang="es-AR" sz="9600" dirty="0" smtClean="0"/>
              <a:t/>
            </a:r>
            <a:br>
              <a:rPr lang="es-AR" sz="9600" dirty="0" smtClean="0"/>
            </a:br>
            <a:r>
              <a:rPr lang="es-AR" sz="9600" dirty="0" smtClean="0"/>
              <a:t>“Ya en la sentencia, expresó el juzgador que resultaba indudable que </a:t>
            </a:r>
            <a:r>
              <a:rPr lang="es-AR" sz="9600" u="sng" dirty="0" smtClean="0"/>
              <a:t>existió en el caso una represalia por la actitud asumida por la accionante al iniciar el juicio mencionado</a:t>
            </a:r>
            <a:r>
              <a:rPr lang="es-AR" sz="9600" dirty="0" smtClean="0"/>
              <a:t>. En consecuencia, concluyó que el despido </a:t>
            </a:r>
            <a:r>
              <a:rPr lang="es-AR" sz="9600" u="sng" dirty="0" smtClean="0"/>
              <a:t>se originó en un motivo discriminatorio arbitrario, toda vez que en el caso existió una sanción impuesta a la accionante por el ejercicio del derecho constitucional de peticionar a la justicia, garantía inviolable </a:t>
            </a:r>
            <a:r>
              <a:rPr lang="es-AR" sz="9600" dirty="0" smtClean="0"/>
              <a:t>que tiene jerarquía constitucional propia a tenor de lo que prescriben los arts. 14 y 18 de la Constitución nacional.”</a:t>
            </a:r>
            <a:r>
              <a:rPr lang="es-AR" sz="8600" dirty="0" smtClean="0"/>
              <a:t/>
            </a:r>
            <a:br>
              <a:rPr lang="es-AR" sz="8600" dirty="0" smtClean="0"/>
            </a:br>
            <a:endParaRPr lang="es-AR" sz="8600"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188913"/>
            <a:ext cx="8229600" cy="5937250"/>
          </a:xfrm>
        </p:spPr>
        <p:txBody>
          <a:bodyPr rtlCol="0">
            <a:normAutofit fontScale="32500" lnSpcReduction="20000"/>
          </a:bodyPr>
          <a:lstStyle/>
          <a:p>
            <a:pPr fontAlgn="auto">
              <a:spcAft>
                <a:spcPts val="0"/>
              </a:spcAft>
              <a:buFont typeface="Arial" pitchFamily="34" charset="0"/>
              <a:buNone/>
              <a:defRPr/>
            </a:pPr>
            <a:r>
              <a:rPr lang="es-AR" dirty="0" smtClean="0"/>
              <a:t>	</a:t>
            </a:r>
            <a:r>
              <a:rPr lang="es-AR" sz="9600" dirty="0" smtClean="0"/>
              <a:t/>
            </a:r>
            <a:br>
              <a:rPr lang="es-AR" sz="9600" dirty="0" smtClean="0"/>
            </a:br>
            <a:r>
              <a:rPr lang="es-AR" sz="9600" dirty="0" smtClean="0"/>
              <a:t>“Ya en la sentencia, expresó el juzgador que resultaba indudable que </a:t>
            </a:r>
            <a:r>
              <a:rPr lang="es-AR" sz="9600" u="sng" dirty="0" smtClean="0"/>
              <a:t>existió en el caso una represalia por la actitud asumida por la accionante al iniciar el juicio mencionado</a:t>
            </a:r>
            <a:r>
              <a:rPr lang="es-AR" sz="9600" dirty="0" smtClean="0"/>
              <a:t>. En consecuencia, concluyó que el despido </a:t>
            </a:r>
            <a:r>
              <a:rPr lang="es-AR" sz="9600" u="sng" dirty="0" smtClean="0"/>
              <a:t>se originó en un motivo discriminatorio arbitrario, toda vez que en el caso existió una sanción impuesta a la accionante por el ejercicio del derecho constitucional de peticionar a la justicia, garantía inviolable </a:t>
            </a:r>
            <a:r>
              <a:rPr lang="es-AR" sz="9600" dirty="0" smtClean="0"/>
              <a:t>que tiene jerarquía constitucional propia a tenor de lo que prescriben los arts. 14 y 18 de la Constitución nacional.”</a:t>
            </a:r>
            <a:r>
              <a:rPr lang="es-AR" sz="8600" dirty="0" smtClean="0"/>
              <a:t/>
            </a:r>
            <a:br>
              <a:rPr lang="es-AR" sz="8600" dirty="0" smtClean="0"/>
            </a:br>
            <a:endParaRPr lang="es-AR" sz="8600"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188913"/>
            <a:ext cx="8229600" cy="5937250"/>
          </a:xfrm>
        </p:spPr>
        <p:txBody>
          <a:bodyPr rtlCol="0">
            <a:normAutofit fontScale="92500" lnSpcReduction="20000"/>
          </a:bodyPr>
          <a:lstStyle/>
          <a:p>
            <a:pPr fontAlgn="auto">
              <a:spcAft>
                <a:spcPts val="0"/>
              </a:spcAft>
              <a:buFont typeface="Arial" pitchFamily="34" charset="0"/>
              <a:buNone/>
              <a:defRPr/>
            </a:pPr>
            <a:r>
              <a:rPr lang="es-AR" dirty="0" smtClean="0"/>
              <a:t/>
            </a:r>
            <a:br>
              <a:rPr lang="es-AR" dirty="0" smtClean="0"/>
            </a:br>
            <a:r>
              <a:rPr lang="es-AR" dirty="0" smtClean="0"/>
              <a:t>“Siendo que la ley 25.392 resulta aplicable a las relaciones laborales y que el despido dispuesto por la accionada constituyó un acto discriminatorio, que encuadra en el ámbito del primer párrafo del art. 1 de aquel cuerpo legal, no asiste razón a la recurrente en cuanto denuncia que el tribunal de grado aplicó erróneamente dicho precepto, al resolver que correspondía hacer cesar los efectos del despido discriminatorio reinstalando a la actora en su puesto de trabajo.”</a:t>
            </a:r>
            <a:br>
              <a:rPr lang="es-AR" dirty="0" smtClean="0"/>
            </a:br>
            <a:r>
              <a:rPr lang="es-AR" u="sng" dirty="0" smtClean="0"/>
              <a:t/>
            </a:r>
            <a:br>
              <a:rPr lang="es-AR" u="sng" dirty="0" smtClean="0"/>
            </a:br>
            <a:r>
              <a:rPr lang="es-AR" dirty="0" smtClean="0"/>
              <a:t/>
            </a:r>
            <a:br>
              <a:rPr lang="es-AR" dirty="0" smtClean="0"/>
            </a:br>
            <a:endParaRPr lang="es-AR"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188913"/>
            <a:ext cx="8229600" cy="5937250"/>
          </a:xfrm>
        </p:spPr>
        <p:txBody>
          <a:bodyPr rtlCol="0">
            <a:normAutofit fontScale="92500" lnSpcReduction="20000"/>
          </a:bodyPr>
          <a:lstStyle/>
          <a:p>
            <a:pPr fontAlgn="auto">
              <a:spcAft>
                <a:spcPts val="0"/>
              </a:spcAft>
              <a:buFont typeface="Arial" pitchFamily="34" charset="0"/>
              <a:buNone/>
              <a:defRPr/>
            </a:pPr>
            <a:r>
              <a:rPr lang="es-AR" dirty="0" smtClean="0"/>
              <a:t/>
            </a:r>
            <a:br>
              <a:rPr lang="es-AR" dirty="0" smtClean="0"/>
            </a:br>
            <a:r>
              <a:rPr lang="es-AR" u="sng" dirty="0" smtClean="0"/>
              <a:t>“Como lo resolvió esta Corte en el tantas veces citado caso, lo realmente privilegiado por la ley 23.592 es la prevención y la </a:t>
            </a:r>
            <a:r>
              <a:rPr lang="es-AR" u="sng" dirty="0" err="1" smtClean="0"/>
              <a:t>nulificación</a:t>
            </a:r>
            <a:r>
              <a:rPr lang="es-AR" u="sng" dirty="0" smtClean="0"/>
              <a:t> del acto discriminatorio</a:t>
            </a:r>
            <a:r>
              <a:rPr lang="es-AR" dirty="0" smtClean="0"/>
              <a:t>: impedirlo, si aparece inminente su concepción lesiva, o hacer cesar sus efectos y reparar las consecuencias dañosas del ilícito discriminatorio, cuando éste ya se produjo. En ese contexto, la acción jurídica de privación de efectos al acto írrito debe traducirse, necesariamente, en la nulidad del despido y la consecuente reinstalación de la víctima en su puesto de trabajo, cuando -como ocurrió en la especie- el damnificado así lo solicita.”</a:t>
            </a:r>
            <a:br>
              <a:rPr lang="es-AR" dirty="0" smtClean="0"/>
            </a:br>
            <a:endParaRPr lang="es-AR"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188913"/>
            <a:ext cx="8229600" cy="5937250"/>
          </a:xfrm>
        </p:spPr>
        <p:txBody>
          <a:bodyPr rtlCol="0">
            <a:normAutofit fontScale="85000" lnSpcReduction="20000"/>
          </a:bodyPr>
          <a:lstStyle/>
          <a:p>
            <a:pPr fontAlgn="auto">
              <a:spcAft>
                <a:spcPts val="0"/>
              </a:spcAft>
              <a:buFont typeface="Arial" pitchFamily="34" charset="0"/>
              <a:buNone/>
              <a:defRPr/>
            </a:pPr>
            <a:r>
              <a:rPr lang="es-AR" dirty="0" smtClean="0"/>
              <a:t/>
            </a:r>
            <a:br>
              <a:rPr lang="es-AR" dirty="0" smtClean="0"/>
            </a:br>
            <a:r>
              <a:rPr lang="es-AR" dirty="0" smtClean="0"/>
              <a:t>“En supuestos como el que se verifica en autos, nos encontramos </a:t>
            </a:r>
            <a:r>
              <a:rPr lang="es-AR" u="sng" dirty="0" smtClean="0"/>
              <a:t>frente a un despido que no sólo afecta los derechos del trabajador amparados por los arts. 14 bis de la Constitución nacional -en cuanto exige que las leyes garanticen protección contra el despido arbitrario- y 245 de la Ley de Contrato de Trabajo (derechos cuya vulneración tiene como única consecuencia, en el régimen legal vigente, la obligación de pagar la indemnización contemplada en dicha norma legal), sino también -y principalmente- el derecho fundamental a no ser discriminado</a:t>
            </a:r>
            <a:r>
              <a:rPr lang="es-AR" dirty="0" smtClean="0"/>
              <a:t> (cuya transgresión habilita al damnificado, como vimos</a:t>
            </a:r>
            <a:r>
              <a:rPr lang="es-AR" u="sng" dirty="0" smtClean="0"/>
              <a:t>, a solicitar que se deje sin efecto el acto discriminatorio, sin </a:t>
            </a:r>
            <a:r>
              <a:rPr lang="es-AR" dirty="0" smtClean="0"/>
              <a:t>perjuicio de la reparación integral de los daños que del mismo pudieran derivarse; art. 1, ley 23.592).”</a:t>
            </a:r>
            <a:br>
              <a:rPr lang="es-AR" dirty="0" smtClean="0"/>
            </a:br>
            <a:endParaRPr lang="es-AR" dirty="0" smtClean="0"/>
          </a:p>
          <a:p>
            <a:pPr fontAlgn="auto">
              <a:spcAft>
                <a:spcPts val="0"/>
              </a:spcAft>
              <a:buFont typeface="Arial" pitchFamily="34" charset="0"/>
              <a:buChar char="•"/>
              <a:defRPr/>
            </a:pPr>
            <a:endParaRPr lang="es-AR" dirty="0"/>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188913"/>
            <a:ext cx="8229600" cy="5937250"/>
          </a:xfrm>
        </p:spPr>
        <p:txBody>
          <a:bodyPr rtlCol="0">
            <a:normAutofit fontScale="77500" lnSpcReduction="20000"/>
          </a:bodyPr>
          <a:lstStyle/>
          <a:p>
            <a:pPr fontAlgn="auto">
              <a:spcAft>
                <a:spcPts val="0"/>
              </a:spcAft>
              <a:buFont typeface="Arial" pitchFamily="34" charset="0"/>
              <a:buNone/>
              <a:defRPr/>
            </a:pPr>
            <a:r>
              <a:rPr lang="es-AR" dirty="0" smtClean="0"/>
              <a:t/>
            </a:r>
            <a:br>
              <a:rPr lang="es-AR" dirty="0" smtClean="0"/>
            </a:br>
            <a:r>
              <a:rPr lang="es-AR" dirty="0" smtClean="0"/>
              <a:t>“En la causa Ac. 81.611, "M., H.A." (</a:t>
            </a:r>
            <a:r>
              <a:rPr lang="es-AR" dirty="0" err="1" smtClean="0"/>
              <a:t>sent</a:t>
            </a:r>
            <a:r>
              <a:rPr lang="es-AR" dirty="0" smtClean="0"/>
              <a:t>. del 24-V-2006), esta Corte hubo de revocar la sentencia que había desestimado la demanda dirigida a obtener la reparación del daño moral derivado de un acto discriminatorio, haciendo lugar a tal pretensión con fundamento en el art. 1 de la ley 23.592</a:t>
            </a:r>
            <a:r>
              <a:rPr lang="es-AR" b="1" u="sng" dirty="0" smtClean="0"/>
              <a:t>. Tal como lo precisé al emitir mi voto en ese precedente, configurado el acto discriminatorio con grave detrimento del respeto que toda persona merece por el solo hecho de serlo, el obrar jurídicamente reprochable resulta causa de la obligación de indemnizar el agravio moral ocasionado, de conformidad a lo que establecen los arts. 1 de la ley 23.592 y 902, 903, 904, 1068, 1071 y 1078 del Código Civil (conf. párrafos 4° y 6° de mi voto en la causa Ac. 81.611, cit.). Siendo ello así, el argumento de que el daño moral quedó cubierto por la tarifa prevista en la Ley de Contrato de Trabajo debe ser desechado sin más.”</a:t>
            </a:r>
          </a:p>
          <a:p>
            <a:pPr fontAlgn="auto">
              <a:spcAft>
                <a:spcPts val="0"/>
              </a:spcAft>
              <a:buFont typeface="Arial" pitchFamily="34" charset="0"/>
              <a:buChar char="•"/>
              <a:defRPr/>
            </a:pPr>
            <a:endParaRPr lang="es-AR" dirty="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557338"/>
            <a:ext cx="7772400" cy="2808287"/>
          </a:xfrm>
        </p:spPr>
        <p:txBody>
          <a:bodyPr rtlCol="0">
            <a:normAutofit fontScale="90000"/>
          </a:bodyPr>
          <a:lstStyle/>
          <a:p>
            <a:pPr fontAlgn="auto">
              <a:spcAft>
                <a:spcPts val="0"/>
              </a:spcAft>
              <a:defRPr/>
            </a:pPr>
            <a:r>
              <a:rPr lang="es-AR" dirty="0" smtClean="0"/>
              <a:t>“</a:t>
            </a:r>
            <a:r>
              <a:rPr lang="es-AR" dirty="0" err="1" smtClean="0"/>
              <a:t>Lugones</a:t>
            </a:r>
            <a:r>
              <a:rPr lang="es-AR" dirty="0" smtClean="0"/>
              <a:t> Karina </a:t>
            </a:r>
            <a:r>
              <a:rPr lang="es-AR" dirty="0" err="1" smtClean="0"/>
              <a:t>Gimena</a:t>
            </a:r>
            <a:r>
              <a:rPr lang="es-AR" dirty="0" smtClean="0"/>
              <a:t> c/ Sistema Nacional de Medios </a:t>
            </a:r>
            <a:r>
              <a:rPr lang="es-AR" dirty="0" err="1" smtClean="0"/>
              <a:t>Publicos</a:t>
            </a:r>
            <a:r>
              <a:rPr lang="es-AR" dirty="0" smtClean="0"/>
              <a:t> Soc. de Estado s/ despido” – CNTRAB – 29/06/2012</a:t>
            </a:r>
            <a:endParaRPr lang="es-AR" dirty="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62500" lnSpcReduction="20000"/>
          </a:bodyPr>
          <a:lstStyle/>
          <a:p>
            <a:pPr fontAlgn="auto">
              <a:spcAft>
                <a:spcPts val="0"/>
              </a:spcAft>
              <a:buFont typeface="Arial" pitchFamily="34" charset="0"/>
              <a:buChar char="•"/>
              <a:defRPr/>
            </a:pPr>
            <a:r>
              <a:rPr lang="es-AR" dirty="0" smtClean="0"/>
              <a:t/>
            </a:r>
            <a:br>
              <a:rPr lang="es-AR" dirty="0" smtClean="0"/>
            </a:br>
            <a:r>
              <a:rPr lang="es-AR" sz="3800" dirty="0" smtClean="0"/>
              <a:t>“Se ha considerado que el hecho de que las tareas cumplidas por la actora estuvieran vinculadas exclusivamente al programa "Saludarnos" permite tener por acreditada la exigencia del art. 90, inc. b), LCT y este criterio es concordante con lo resuelto en circunstancias análogas por la Sala VIII de esta CNAT en la causa "Valdez Raúl Fernando c/Sistema Nacional de Medios Públicos Soc. del Estado s/despido" (S.D. 38.366 del 24/8/11), donde se consideró que la renovación de contratos a plazo fijo en forma sucesiva estuvo sujeta a razones valederas que los justificaban -la emisión del programa "Saludarnos"-, como dieran cuenta las declaraciones testimoniales, por lo que no se excedieron las exigencias previstas en el inciso b de la norma antes aludida.”</a:t>
            </a:r>
            <a:br>
              <a:rPr lang="es-AR" sz="3800" dirty="0" smtClean="0"/>
            </a:br>
            <a:r>
              <a:rPr lang="es-AR" sz="3800" dirty="0" smtClean="0"/>
              <a:t/>
            </a:r>
            <a:br>
              <a:rPr lang="es-AR" sz="3800" dirty="0" smtClean="0"/>
            </a:br>
            <a:endParaRPr lang="es-AR" sz="3800" dirty="0" smtClean="0"/>
          </a:p>
          <a:p>
            <a:pPr fontAlgn="auto">
              <a:spcAft>
                <a:spcPts val="0"/>
              </a:spcAft>
              <a:buFont typeface="Arial" pitchFamily="34" charset="0"/>
              <a:buChar char="•"/>
              <a:defRPr/>
            </a:pPr>
            <a:r>
              <a:rPr lang="es-AR" dirty="0" smtClean="0"/>
              <a:t> </a:t>
            </a:r>
          </a:p>
          <a:p>
            <a:pPr fontAlgn="auto">
              <a:spcAft>
                <a:spcPts val="0"/>
              </a:spcAft>
              <a:buFont typeface="Arial" pitchFamily="34" charset="0"/>
              <a:buChar char="•"/>
              <a:defRPr/>
            </a:pPr>
            <a:endParaRPr lang="es-AR"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25000" lnSpcReduction="20000"/>
          </a:bodyPr>
          <a:lstStyle/>
          <a:p>
            <a:pPr fontAlgn="auto">
              <a:spcAft>
                <a:spcPts val="0"/>
              </a:spcAft>
              <a:buFont typeface="Arial" pitchFamily="34" charset="0"/>
              <a:buNone/>
              <a:defRPr/>
            </a:pPr>
            <a:r>
              <a:rPr lang="es-AR" sz="3800" dirty="0" smtClean="0"/>
              <a:t/>
            </a:r>
            <a:br>
              <a:rPr lang="es-AR" sz="3800" dirty="0" smtClean="0"/>
            </a:br>
            <a:r>
              <a:rPr lang="es-AR" sz="9200" dirty="0" smtClean="0"/>
              <a:t>“Se han cumplido las exigencias establecidas en la ley de contrato de trabajo para la contratación a plazo fijo y, en especial, la justificación objetiva y el consenso de las partes. No puede dejarse de considerarse en el caso, la particularidad de la emisión del programa "Saludarnos", que tuvo su nacimiento en la voluntad del Ministerio de Salud de poner al aire un programa que hace exclusivamente a su área, esto es la prevención de la salud pública e información a la sociedad sobre temas vinculados a ella (lo que no aparece controvertido en la queja), el que a su vez se reservó el derecho de seleccionar al personal que llevaría adelante tal objetivo, y cuyos sueldos costeó (tampoco cuestionado por la actora), todo ello demuestra que sólo a través de un canal público podía cumplir tal objetivo, el que enfatizó es de exclusivo interés de la mencionada cartera. De tal manera, la reclamante no tendría derecho a ninguna de las indemnizaciones que ha reclamado, como se decidiera en primera instancia, por lo que corresponde confirmar lo decidido sobre el punto.”</a:t>
            </a:r>
          </a:p>
          <a:p>
            <a:pPr fontAlgn="auto">
              <a:spcAft>
                <a:spcPts val="0"/>
              </a:spcAft>
              <a:buFont typeface="Arial" pitchFamily="34" charset="0"/>
              <a:buNone/>
              <a:defRPr/>
            </a:pPr>
            <a:r>
              <a:rPr lang="es-AR" sz="7400" dirty="0" smtClean="0"/>
              <a:t> </a:t>
            </a:r>
          </a:p>
          <a:p>
            <a:pPr fontAlgn="auto">
              <a:spcAft>
                <a:spcPts val="0"/>
              </a:spcAft>
              <a:buFont typeface="Arial" pitchFamily="34" charset="0"/>
              <a:buChar char="•"/>
              <a:defRPr/>
            </a:pPr>
            <a:endParaRPr lang="es-AR" sz="92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1 Título"/>
          <p:cNvSpPr>
            <a:spLocks noGrp="1"/>
          </p:cNvSpPr>
          <p:nvPr>
            <p:ph type="title"/>
          </p:nvPr>
        </p:nvSpPr>
        <p:spPr/>
        <p:txBody>
          <a:bodyPr/>
          <a:lstStyle/>
          <a:p>
            <a:r>
              <a:rPr lang="es-AR" smtClean="0"/>
              <a:t>AUTONOMOS </a:t>
            </a:r>
          </a:p>
        </p:txBody>
      </p:sp>
      <p:sp>
        <p:nvSpPr>
          <p:cNvPr id="3" name="2 Marcador de contenido"/>
          <p:cNvSpPr>
            <a:spLocks noGrp="1"/>
          </p:cNvSpPr>
          <p:nvPr>
            <p:ph idx="1"/>
          </p:nvPr>
        </p:nvSpPr>
        <p:spPr/>
        <p:txBody>
          <a:bodyPr rtlCol="0">
            <a:normAutofit fontScale="77500" lnSpcReduction="20000"/>
          </a:bodyPr>
          <a:lstStyle/>
          <a:p>
            <a:pPr fontAlgn="auto">
              <a:spcAft>
                <a:spcPts val="0"/>
              </a:spcAft>
              <a:buFont typeface="Arial" pitchFamily="34" charset="0"/>
              <a:buNone/>
              <a:defRPr/>
            </a:pPr>
            <a:r>
              <a:rPr lang="es-ES" dirty="0" smtClean="0"/>
              <a:t>     </a:t>
            </a:r>
            <a:r>
              <a:rPr lang="es-AR" dirty="0" smtClean="0"/>
              <a:t>En este sentido, cabe destacar que desde la sanción de la Ley Movilidad Jubilatoria cada seis meses se actualizan automáticamente los montos de las rentas de referencias, lo que conlleva al incremento del comúnmente llamado “aporte de autónomo”. </a:t>
            </a:r>
          </a:p>
          <a:p>
            <a:pPr fontAlgn="auto">
              <a:spcAft>
                <a:spcPts val="0"/>
              </a:spcAft>
              <a:buFont typeface="Arial" pitchFamily="34" charset="0"/>
              <a:buNone/>
              <a:defRPr/>
            </a:pPr>
            <a:r>
              <a:rPr lang="es-AR" dirty="0" smtClean="0"/>
              <a:t> </a:t>
            </a:r>
          </a:p>
          <a:p>
            <a:pPr fontAlgn="auto">
              <a:spcAft>
                <a:spcPts val="0"/>
              </a:spcAft>
              <a:buFont typeface="Arial" pitchFamily="34" charset="0"/>
              <a:buNone/>
              <a:defRPr/>
            </a:pPr>
            <a:r>
              <a:rPr lang="es-AR" dirty="0" smtClean="0"/>
              <a:t>     Asimismo, también se actualizan los montos de las categorías existentes con anterioridad al Decreto N° 1866/2006, motivo por el cual si un trabajador autónomo posee una deuda la misma se le actualiza cada seis meses además de los respectivos intereses que debe por la falta de pago. Es raro no?, la actualización esta prohibida pero rige para las deudas de los trabajadores autónomos. </a:t>
            </a:r>
          </a:p>
          <a:p>
            <a:pPr fontAlgn="auto">
              <a:spcAft>
                <a:spcPts val="0"/>
              </a:spcAft>
              <a:buFont typeface="Arial" pitchFamily="34" charset="0"/>
              <a:buNone/>
              <a:defRPr/>
            </a:pPr>
            <a:endParaRPr lang="es-AR" dirty="0"/>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47500" lnSpcReduction="20000"/>
          </a:bodyPr>
          <a:lstStyle/>
          <a:p>
            <a:pPr fontAlgn="auto">
              <a:spcAft>
                <a:spcPts val="0"/>
              </a:spcAft>
              <a:buFont typeface="Arial" pitchFamily="34" charset="0"/>
              <a:buNone/>
              <a:defRPr/>
            </a:pPr>
            <a:r>
              <a:rPr lang="es-AR" sz="3800" dirty="0" smtClean="0"/>
              <a:t/>
            </a:r>
            <a:br>
              <a:rPr lang="es-AR" sz="3800" dirty="0" smtClean="0"/>
            </a:br>
            <a:r>
              <a:rPr lang="es-AR" sz="9600" dirty="0" smtClean="0"/>
              <a:t>POR LO CUAL, LA JUSTICIA ENTENDIO QUE TERMINADO EL PROGRAMA SE CUMPLE CON LOS REQUISITOS EXIGUIDOS EN EL ART. 90 DE LA LCT, PARA RESCINDIR CONTRATO. </a:t>
            </a:r>
          </a:p>
          <a:p>
            <a:pPr fontAlgn="auto">
              <a:spcAft>
                <a:spcPts val="0"/>
              </a:spcAft>
              <a:buFont typeface="Arial" pitchFamily="34" charset="0"/>
              <a:buNone/>
              <a:defRPr/>
            </a:pPr>
            <a:endParaRPr lang="es-AR" sz="9200" dirty="0" smtClean="0"/>
          </a:p>
          <a:p>
            <a:pPr fontAlgn="auto">
              <a:spcAft>
                <a:spcPts val="0"/>
              </a:spcAft>
              <a:buFont typeface="Arial" pitchFamily="34" charset="0"/>
              <a:buNone/>
              <a:defRPr/>
            </a:pPr>
            <a:r>
              <a:rPr lang="es-AR" sz="7400" dirty="0" smtClean="0"/>
              <a:t> </a:t>
            </a:r>
          </a:p>
          <a:p>
            <a:pPr fontAlgn="auto">
              <a:spcAft>
                <a:spcPts val="0"/>
              </a:spcAft>
              <a:buFont typeface="Arial" pitchFamily="34" charset="0"/>
              <a:buChar char="•"/>
              <a:defRPr/>
            </a:pPr>
            <a:endParaRPr lang="es-AR" sz="9200" dirty="0"/>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7" name="3 Título"/>
          <p:cNvSpPr>
            <a:spLocks noGrp="1"/>
          </p:cNvSpPr>
          <p:nvPr>
            <p:ph type="ctrTitle"/>
          </p:nvPr>
        </p:nvSpPr>
        <p:spPr>
          <a:xfrm>
            <a:off x="611188" y="1557338"/>
            <a:ext cx="7772400" cy="2808287"/>
          </a:xfrm>
        </p:spPr>
        <p:txBody>
          <a:bodyPr/>
          <a:lstStyle/>
          <a:p>
            <a:r>
              <a:rPr lang="es-AR" smtClean="0"/>
              <a:t>S. M. C. c/ Banco Columbia S.A. s/ despido” – CNTRAB – SALA I – 29/06/2012</a:t>
            </a:r>
            <a:br>
              <a:rPr lang="es-AR" smtClean="0"/>
            </a:br>
            <a:endParaRPr lang="es-AR" smtClean="0"/>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476250"/>
            <a:ext cx="8229600" cy="5649913"/>
          </a:xfrm>
        </p:spPr>
        <p:txBody>
          <a:bodyPr rtlCol="0">
            <a:normAutofit fontScale="85000" lnSpcReduction="20000"/>
          </a:bodyPr>
          <a:lstStyle/>
          <a:p>
            <a:pPr fontAlgn="auto">
              <a:spcAft>
                <a:spcPts val="0"/>
              </a:spcAft>
              <a:buFont typeface="Arial" pitchFamily="34" charset="0"/>
              <a:buNone/>
              <a:defRPr/>
            </a:pPr>
            <a:r>
              <a:rPr lang="es-AR" dirty="0" smtClean="0"/>
              <a:t>	“Concuerdo con lo decidido en origen acerca de que la actora </a:t>
            </a:r>
            <a:r>
              <a:rPr lang="es-AR" u="sng" dirty="0" smtClean="0"/>
              <a:t>no demostró encontrarse en igualdad de circunstancias que las otras abogadas del Departamento Legal de la demandada, dado que éstas tenían un cargo superior.</a:t>
            </a:r>
            <a:r>
              <a:rPr lang="es-AR" dirty="0" smtClean="0"/>
              <a:t> Asimismo, no ha demostrado concretamente la </a:t>
            </a:r>
            <a:r>
              <a:rPr lang="es-AR" dirty="0" err="1" smtClean="0"/>
              <a:t>peticionante</a:t>
            </a:r>
            <a:r>
              <a:rPr lang="es-AR" dirty="0" smtClean="0"/>
              <a:t> que se encontrarse incorrectamente categorizada conforme lo dispuesto en el CCT 18/75, ni ha dado razones fundadas para que deba encuadrársela o ascendérsela a alguno de los cargos de mayor jerarquía que ocupaban las otras trabajadoras y, por ende, que tenga derecho a percibir una remuneración mayor a la que le abonara su empleadora. </a:t>
            </a:r>
            <a:r>
              <a:rPr lang="es-AR" u="sng" dirty="0" smtClean="0"/>
              <a:t>Consecuentemente, no tendría derecho a las diferencias salariales pretendidas.”</a:t>
            </a:r>
            <a:br>
              <a:rPr lang="es-AR" u="sng" dirty="0" smtClean="0"/>
            </a:br>
            <a:r>
              <a:rPr lang="es-AR" dirty="0" smtClean="0"/>
              <a:t/>
            </a:r>
            <a:br>
              <a:rPr lang="es-AR" dirty="0" smtClean="0"/>
            </a:br>
            <a:endParaRPr lang="es-AR" dirty="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476250"/>
            <a:ext cx="8229600" cy="5649913"/>
          </a:xfrm>
        </p:spPr>
        <p:txBody>
          <a:bodyPr rtlCol="0">
            <a:normAutofit fontScale="92500" lnSpcReduction="10000"/>
          </a:bodyPr>
          <a:lstStyle/>
          <a:p>
            <a:pPr fontAlgn="auto">
              <a:spcAft>
                <a:spcPts val="0"/>
              </a:spcAft>
              <a:buFont typeface="Arial" pitchFamily="34" charset="0"/>
              <a:buNone/>
              <a:defRPr/>
            </a:pPr>
            <a:r>
              <a:rPr lang="es-AR" dirty="0" smtClean="0"/>
              <a:t/>
            </a:r>
            <a:br>
              <a:rPr lang="es-AR" dirty="0" smtClean="0"/>
            </a:br>
            <a:r>
              <a:rPr lang="es-AR" dirty="0" smtClean="0"/>
              <a:t>“Las otras circunstancias que menciona la actora respecto de su mayor antigüedad en el título de abogada, su inscripción en la Caja de Abogados de la Provincia de Buenos Aires con la que no contarían las otras trabajadoras o su antigüedad en la entidad bancaria o los estudios de Postgrado de la accionante, </a:t>
            </a:r>
            <a:r>
              <a:rPr lang="es-AR" u="sng" dirty="0" smtClean="0"/>
              <a:t>no las considero relevantes para demostrar que la actora tenga derecho a una mayor remuneración como pretende en su planteo</a:t>
            </a:r>
            <a:r>
              <a:rPr lang="es-AR" dirty="0" smtClean="0"/>
              <a:t>.”</a:t>
            </a:r>
          </a:p>
          <a:p>
            <a:pPr fontAlgn="auto">
              <a:spcAft>
                <a:spcPts val="0"/>
              </a:spcAft>
              <a:buFont typeface="Arial" pitchFamily="34" charset="0"/>
              <a:buNone/>
              <a:defRPr/>
            </a:pPr>
            <a:r>
              <a:rPr lang="es-AR" dirty="0" smtClean="0"/>
              <a:t>    POR LO TANTO NO EXISTE DISCRIMINACION</a:t>
            </a:r>
          </a:p>
          <a:p>
            <a:pPr fontAlgn="auto">
              <a:spcAft>
                <a:spcPts val="0"/>
              </a:spcAft>
              <a:buFont typeface="Arial" pitchFamily="34" charset="0"/>
              <a:buNone/>
              <a:defRPr/>
            </a:pPr>
            <a:r>
              <a:rPr lang="es-AR" dirty="0" smtClean="0"/>
              <a:t> </a:t>
            </a:r>
          </a:p>
          <a:p>
            <a:pPr fontAlgn="auto">
              <a:spcAft>
                <a:spcPts val="0"/>
              </a:spcAft>
              <a:buFont typeface="Arial" pitchFamily="34" charset="0"/>
              <a:buChar char="•"/>
              <a:defRPr/>
            </a:pPr>
            <a:endParaRPr lang="es-AR" dirty="0" smtClean="0"/>
          </a:p>
          <a:p>
            <a:pPr fontAlgn="auto">
              <a:spcAft>
                <a:spcPts val="0"/>
              </a:spcAft>
              <a:buFont typeface="Arial" pitchFamily="34" charset="0"/>
              <a:buChar char="•"/>
              <a:defRPr/>
            </a:pPr>
            <a:endParaRPr lang="es-AR" dirty="0" smtClean="0"/>
          </a:p>
          <a:p>
            <a:pPr fontAlgn="auto">
              <a:spcAft>
                <a:spcPts val="0"/>
              </a:spcAft>
              <a:buFont typeface="Arial" pitchFamily="34" charset="0"/>
              <a:buChar char="•"/>
              <a:defRPr/>
            </a:pPr>
            <a:endParaRPr lang="es-AR" dirty="0" smtClean="0"/>
          </a:p>
          <a:p>
            <a:pPr fontAlgn="auto">
              <a:spcAft>
                <a:spcPts val="0"/>
              </a:spcAft>
              <a:buFont typeface="Arial" pitchFamily="34" charset="0"/>
              <a:buChar char="•"/>
              <a:defRPr/>
            </a:pPr>
            <a:endParaRPr lang="es-AR" dirty="0"/>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557338"/>
            <a:ext cx="7772400" cy="2808287"/>
          </a:xfrm>
        </p:spPr>
        <p:txBody>
          <a:bodyPr rtlCol="0">
            <a:normAutofit fontScale="90000"/>
          </a:bodyPr>
          <a:lstStyle/>
          <a:p>
            <a:pPr fontAlgn="auto">
              <a:spcAft>
                <a:spcPts val="0"/>
              </a:spcAft>
              <a:defRPr/>
            </a:pPr>
            <a:r>
              <a:rPr lang="es-AR" dirty="0" smtClean="0"/>
              <a:t/>
            </a:r>
            <a:br>
              <a:rPr lang="es-AR" dirty="0" smtClean="0"/>
            </a:br>
            <a:r>
              <a:rPr lang="es-AR" dirty="0" smtClean="0"/>
              <a:t>“Caballero de Avalos Aida y otro c/ Dome Constructora S.R.L. y otros s/ accidente </a:t>
            </a:r>
            <a:r>
              <a:rPr lang="es-AR" dirty="0" err="1" smtClean="0"/>
              <a:t>accion</a:t>
            </a:r>
            <a:r>
              <a:rPr lang="es-AR" dirty="0" smtClean="0"/>
              <a:t> civil" – CNTRAB – 11/07/2012</a:t>
            </a:r>
            <a:endParaRPr lang="es-AR" dirty="0"/>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68313" y="333375"/>
            <a:ext cx="8229600" cy="5832475"/>
          </a:xfrm>
        </p:spPr>
        <p:txBody>
          <a:bodyPr rtlCol="0">
            <a:normAutofit fontScale="77500" lnSpcReduction="20000"/>
          </a:bodyPr>
          <a:lstStyle/>
          <a:p>
            <a:pPr fontAlgn="auto">
              <a:spcAft>
                <a:spcPts val="0"/>
              </a:spcAft>
              <a:buFont typeface="Arial" pitchFamily="34" charset="0"/>
              <a:buNone/>
              <a:defRPr/>
            </a:pPr>
            <a:r>
              <a:rPr lang="es-AR" dirty="0" smtClean="0"/>
              <a:t>	“La condena del arquitecto codemandado debe ser mantenida. Pues </a:t>
            </a:r>
            <a:r>
              <a:rPr lang="es-AR" u="sng" dirty="0" smtClean="0"/>
              <a:t>aún de no compartirse el criterio de la </a:t>
            </a:r>
            <a:r>
              <a:rPr lang="es-AR" u="sng" dirty="0" err="1" smtClean="0"/>
              <a:t>sentenciante</a:t>
            </a:r>
            <a:r>
              <a:rPr lang="es-AR" u="sng" dirty="0" smtClean="0"/>
              <a:t>, en cuanto a que cabe considerar al codemandado como propietario o guardián de la cosa riesgosa (obra en construcción) por ser copropietario del terreno y tener el poder de dar órdenes respecto de la cosa, estimo que, de todos modos, igualmente le cabría responsabilidad , ya que con las constancias de la causa (especialmente los testimonios y pericias técnicas realizadas) estimo acreditado que omitió llevar una conducta que no causara daño al accionante pues</a:t>
            </a:r>
            <a:r>
              <a:rPr lang="es-AR" dirty="0" smtClean="0"/>
              <a:t>, </a:t>
            </a:r>
            <a:r>
              <a:rPr lang="es-AR" u="sng" dirty="0" smtClean="0"/>
              <a:t>pese a contar con los elementos necesarios como para evitar el fatal desenlace, optó por ignorar las falencias detectadas en la obra las cuales, atento su profesión de arquitecto no podía ignorar y, consecuentemente, contribuyó personalmente a la creación de un riesgo no permitido para la vida e integridad física de los trabajadores.” </a:t>
            </a:r>
            <a:r>
              <a:rPr lang="es-AR" dirty="0" smtClean="0"/>
              <a:t/>
            </a:r>
            <a:br>
              <a:rPr lang="es-AR" dirty="0" smtClean="0"/>
            </a:br>
            <a:endParaRPr lang="es-AR" dirty="0"/>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68313" y="333375"/>
            <a:ext cx="8229600" cy="5832475"/>
          </a:xfrm>
        </p:spPr>
        <p:txBody>
          <a:bodyPr rtlCol="0">
            <a:normAutofit fontScale="92500" lnSpcReduction="20000"/>
          </a:bodyPr>
          <a:lstStyle/>
          <a:p>
            <a:pPr fontAlgn="auto">
              <a:spcAft>
                <a:spcPts val="0"/>
              </a:spcAft>
              <a:buFont typeface="Arial" pitchFamily="34" charset="0"/>
              <a:buNone/>
              <a:defRPr/>
            </a:pPr>
            <a:r>
              <a:rPr lang="es-AR" dirty="0" smtClean="0"/>
              <a:t>   “Dado que conforme establece el art. 902 </a:t>
            </a:r>
            <a:r>
              <a:rPr lang="es-AR" u="sng" dirty="0" smtClean="0"/>
              <a:t>"cuando mayor sea el deber de obrar con prudencia y pleno conocimiento de las cosas, mayor será la obligación que resulte de las consecuencias posibles de los hechos</a:t>
            </a:r>
            <a:r>
              <a:rPr lang="es-AR" dirty="0" smtClean="0"/>
              <a:t>", concluyo en que el codemandado, de profesión arquitecto, </a:t>
            </a:r>
            <a:r>
              <a:rPr lang="es-AR" u="sng" dirty="0" smtClean="0"/>
              <a:t>teniendo en sus manos el control de la sociedad empleadora del causante, </a:t>
            </a:r>
            <a:r>
              <a:rPr lang="es-AR" dirty="0" smtClean="0"/>
              <a:t>y pese a contar con los conocimientos profesionales necesarios como para advertir el riego al que sometía a los trabajadores que laboraban bajo dependencia de la empresa, optó por ignorarlo con las </a:t>
            </a:r>
            <a:r>
              <a:rPr lang="es-AR" u="sng" dirty="0" smtClean="0"/>
              <a:t>consecuencias dañosas que su conducta acarreó, lo que hace aplicable en la especie el art. 1.109 del Código Civil.”</a:t>
            </a:r>
          </a:p>
          <a:p>
            <a:pPr fontAlgn="auto">
              <a:spcAft>
                <a:spcPts val="0"/>
              </a:spcAft>
              <a:buFont typeface="Arial" pitchFamily="34" charset="0"/>
              <a:buChar char="•"/>
              <a:defRPr/>
            </a:pPr>
            <a:endParaRPr lang="es-AR" dirty="0"/>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1" name="2 Marcador de contenido"/>
          <p:cNvSpPr>
            <a:spLocks noGrp="1"/>
          </p:cNvSpPr>
          <p:nvPr>
            <p:ph idx="1"/>
          </p:nvPr>
        </p:nvSpPr>
        <p:spPr>
          <a:xfrm>
            <a:off x="468313" y="333375"/>
            <a:ext cx="8229600" cy="5832475"/>
          </a:xfrm>
        </p:spPr>
        <p:txBody>
          <a:bodyPr/>
          <a:lstStyle/>
          <a:p>
            <a:pPr>
              <a:buFont typeface="Arial" charset="0"/>
              <a:buNone/>
            </a:pPr>
            <a:r>
              <a:rPr lang="es-AR" smtClean="0"/>
              <a:t>   POR LO CUAL, LA RESPONSABILIDAD CIVIL RECAE EN LA SOCIEDAD Y EN EL ARQUITECTO, QUIENES DEBEN RESPONDER CIVILMENTE POR LOS DAÑOS DEBIDO A LA FALTA DE UN CONTROL  ADECUADO. </a:t>
            </a:r>
            <a:endParaRPr lang="es-AR" u="sng" smtClean="0"/>
          </a:p>
          <a:p>
            <a:endParaRPr lang="es-AR" smtClean="0"/>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557338"/>
            <a:ext cx="7772400" cy="2808287"/>
          </a:xfrm>
        </p:spPr>
        <p:txBody>
          <a:bodyPr rtlCol="0">
            <a:normAutofit fontScale="90000"/>
          </a:bodyPr>
          <a:lstStyle/>
          <a:p>
            <a:pPr fontAlgn="auto">
              <a:spcAft>
                <a:spcPts val="0"/>
              </a:spcAft>
              <a:defRPr/>
            </a:pPr>
            <a:r>
              <a:rPr lang="es-AR" dirty="0" smtClean="0"/>
              <a:t/>
            </a:r>
            <a:br>
              <a:rPr lang="es-AR" dirty="0" smtClean="0"/>
            </a:br>
            <a:r>
              <a:rPr lang="es-AR" dirty="0" smtClean="0"/>
              <a:t> “Salvatierra Mario Antonio c/ </a:t>
            </a:r>
            <a:r>
              <a:rPr lang="es-AR" dirty="0" err="1" smtClean="0"/>
              <a:t>Zadicoff</a:t>
            </a:r>
            <a:r>
              <a:rPr lang="es-AR" dirty="0" smtClean="0"/>
              <a:t> </a:t>
            </a:r>
            <a:r>
              <a:rPr lang="es-AR" dirty="0" err="1" smtClean="0"/>
              <a:t>Victor</a:t>
            </a:r>
            <a:r>
              <a:rPr lang="es-AR" dirty="0" smtClean="0"/>
              <a:t> Fernando s/ despido” – CNTRAB – 25/06/2012</a:t>
            </a:r>
            <a:br>
              <a:rPr lang="es-AR" dirty="0" smtClean="0"/>
            </a:br>
            <a:endParaRPr lang="es-AR" dirty="0"/>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333375"/>
            <a:ext cx="8229600" cy="5792788"/>
          </a:xfrm>
        </p:spPr>
        <p:txBody>
          <a:bodyPr rtlCol="0">
            <a:normAutofit fontScale="92500" lnSpcReduction="20000"/>
          </a:bodyPr>
          <a:lstStyle/>
          <a:p>
            <a:pPr fontAlgn="auto">
              <a:spcAft>
                <a:spcPts val="0"/>
              </a:spcAft>
              <a:buFont typeface="Arial" pitchFamily="34" charset="0"/>
              <a:buNone/>
              <a:defRPr/>
            </a:pPr>
            <a:r>
              <a:rPr lang="es-AR" dirty="0" smtClean="0"/>
              <a:t>   “La fecha del despido, sin pago, </a:t>
            </a:r>
            <a:r>
              <a:rPr lang="es-AR" u="sng" dirty="0" smtClean="0"/>
              <a:t>da cuenta del incumplimiento material de la obligación</a:t>
            </a:r>
            <a:r>
              <a:rPr lang="es-AR" dirty="0" smtClean="0"/>
              <a:t>; y, el vencimiento del plazo de los cuatro días hábiles hace </a:t>
            </a:r>
            <a:r>
              <a:rPr lang="es-AR" u="sng" dirty="0" smtClean="0"/>
              <a:t>emerger la responsabilidad jurídica del deudor, por la constitución automática de la mora.”</a:t>
            </a:r>
            <a:r>
              <a:rPr lang="es-AR" dirty="0" smtClean="0"/>
              <a:t/>
            </a:r>
            <a:br>
              <a:rPr lang="es-AR" dirty="0" smtClean="0"/>
            </a:br>
            <a:r>
              <a:rPr lang="es-AR" dirty="0" smtClean="0"/>
              <a:t/>
            </a:r>
            <a:br>
              <a:rPr lang="es-AR" dirty="0" smtClean="0"/>
            </a:br>
            <a:r>
              <a:rPr lang="es-AR" dirty="0" smtClean="0"/>
              <a:t>“Es evidente que el legislador ha pretendido dar claridad a un territorio de controversia, por las posiciones encontradas que existían tanto en la doctrina como en la jurisprudencia, y lo ha hecho plasmando en la legislación laboral, los principios propios del derecho común, tal como debía ser.”</a:t>
            </a:r>
            <a:br>
              <a:rPr lang="es-AR" dirty="0" smtClean="0"/>
            </a:br>
            <a:r>
              <a:rPr lang="es-AR" dirty="0" smtClean="0"/>
              <a:t/>
            </a:r>
            <a:br>
              <a:rPr lang="es-AR" dirty="0" smtClean="0"/>
            </a:br>
            <a:endParaRPr lang="es-AR"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1 Título"/>
          <p:cNvSpPr>
            <a:spLocks noGrp="1"/>
          </p:cNvSpPr>
          <p:nvPr>
            <p:ph type="title"/>
          </p:nvPr>
        </p:nvSpPr>
        <p:spPr/>
        <p:txBody>
          <a:bodyPr/>
          <a:lstStyle/>
          <a:p>
            <a:r>
              <a:rPr lang="es-AR" smtClean="0"/>
              <a:t>AUTONOMOS </a:t>
            </a:r>
          </a:p>
        </p:txBody>
      </p:sp>
      <p:sp>
        <p:nvSpPr>
          <p:cNvPr id="18434" name="2 Marcador de contenido"/>
          <p:cNvSpPr>
            <a:spLocks noGrp="1"/>
          </p:cNvSpPr>
          <p:nvPr>
            <p:ph idx="1"/>
          </p:nvPr>
        </p:nvSpPr>
        <p:spPr>
          <a:xfrm>
            <a:off x="457200" y="1196975"/>
            <a:ext cx="8229600" cy="4929188"/>
          </a:xfrm>
        </p:spPr>
        <p:txBody>
          <a:bodyPr/>
          <a:lstStyle/>
          <a:p>
            <a:pPr>
              <a:buFont typeface="Arial" charset="0"/>
              <a:buNone/>
            </a:pPr>
            <a:r>
              <a:rPr lang="es-ES" smtClean="0"/>
              <a:t>     a partir </a:t>
            </a:r>
            <a:r>
              <a:rPr lang="es-AR" smtClean="0"/>
              <a:t> de septiembre de 2012 en adelante asciende a: </a:t>
            </a:r>
          </a:p>
        </p:txBody>
      </p:sp>
      <p:graphicFrame>
        <p:nvGraphicFramePr>
          <p:cNvPr id="4" name="3 Tabla"/>
          <p:cNvGraphicFramePr>
            <a:graphicFrameLocks noGrp="1"/>
          </p:cNvGraphicFramePr>
          <p:nvPr/>
        </p:nvGraphicFramePr>
        <p:xfrm>
          <a:off x="1524000" y="2492375"/>
          <a:ext cx="6096000" cy="4214813"/>
        </p:xfrm>
        <a:graphic>
          <a:graphicData uri="http://schemas.openxmlformats.org/drawingml/2006/table">
            <a:tbl>
              <a:tblPr firstRow="1" bandRow="1">
                <a:tableStyleId>{5C22544A-7EE6-4342-B048-85BDC9FD1C3A}</a:tableStyleId>
              </a:tblPr>
              <a:tblGrid>
                <a:gridCol w="3048000"/>
                <a:gridCol w="3048000"/>
              </a:tblGrid>
              <a:tr h="1409819">
                <a:tc>
                  <a:txBody>
                    <a:bodyPr/>
                    <a:lstStyle/>
                    <a:p>
                      <a:pPr algn="just">
                        <a:lnSpc>
                          <a:spcPct val="115000"/>
                        </a:lnSpc>
                        <a:spcBef>
                          <a:spcPts val="600"/>
                        </a:spcBef>
                        <a:spcAft>
                          <a:spcPts val="600"/>
                        </a:spcAft>
                      </a:pPr>
                      <a:r>
                        <a:rPr lang="es-AR" sz="3200" b="1" u="sng" dirty="0" smtClean="0">
                          <a:latin typeface="Calibri"/>
                          <a:ea typeface="Calibri"/>
                          <a:cs typeface="Times New Roman"/>
                        </a:rPr>
                        <a:t>Categorías</a:t>
                      </a:r>
                      <a:endParaRPr lang="es-AR" sz="3200" dirty="0">
                        <a:latin typeface="Calibri"/>
                        <a:ea typeface="Calibri"/>
                        <a:cs typeface="Times New Roman"/>
                      </a:endParaRPr>
                    </a:p>
                  </a:txBody>
                  <a:tcPr marL="44450" marR="44450" marT="0" marB="0"/>
                </a:tc>
                <a:tc>
                  <a:txBody>
                    <a:bodyPr/>
                    <a:lstStyle/>
                    <a:p>
                      <a:pPr algn="just">
                        <a:lnSpc>
                          <a:spcPct val="115000"/>
                        </a:lnSpc>
                        <a:spcBef>
                          <a:spcPts val="600"/>
                        </a:spcBef>
                        <a:spcAft>
                          <a:spcPts val="600"/>
                        </a:spcAft>
                      </a:pPr>
                      <a:r>
                        <a:rPr lang="es-AR" sz="3200" b="1" u="sng" smtClean="0">
                          <a:latin typeface="Calibri"/>
                          <a:ea typeface="Calibri"/>
                          <a:cs typeface="Times New Roman"/>
                        </a:rPr>
                        <a:t>Importes en pesos</a:t>
                      </a:r>
                      <a:endParaRPr lang="es-AR" sz="3200" dirty="0">
                        <a:latin typeface="Calibri"/>
                        <a:ea typeface="Calibri"/>
                        <a:cs typeface="Times New Roman"/>
                      </a:endParaRPr>
                    </a:p>
                  </a:txBody>
                  <a:tcPr marL="44450" marR="44450" marT="0" marB="0"/>
                </a:tc>
              </a:tr>
              <a:tr h="510124">
                <a:tc>
                  <a:txBody>
                    <a:bodyPr/>
                    <a:lstStyle/>
                    <a:p>
                      <a:pPr algn="ctr">
                        <a:lnSpc>
                          <a:spcPct val="115000"/>
                        </a:lnSpc>
                        <a:spcBef>
                          <a:spcPts val="600"/>
                        </a:spcBef>
                        <a:spcAft>
                          <a:spcPts val="600"/>
                        </a:spcAft>
                      </a:pPr>
                      <a:r>
                        <a:rPr lang="es-AR" sz="3200" smtClean="0">
                          <a:latin typeface="Calibri"/>
                          <a:ea typeface="Calibri"/>
                          <a:cs typeface="Times New Roman"/>
                        </a:rPr>
                        <a:t>I</a:t>
                      </a:r>
                      <a:endParaRPr lang="es-AR" sz="3200">
                        <a:latin typeface="Calibri"/>
                        <a:ea typeface="Calibri"/>
                        <a:cs typeface="Times New Roman"/>
                      </a:endParaRPr>
                    </a:p>
                  </a:txBody>
                  <a:tcPr marL="44450" marR="44450" marT="0" marB="0"/>
                </a:tc>
                <a:tc>
                  <a:txBody>
                    <a:bodyPr/>
                    <a:lstStyle/>
                    <a:p>
                      <a:pPr algn="ctr">
                        <a:lnSpc>
                          <a:spcPct val="115000"/>
                        </a:lnSpc>
                        <a:spcBef>
                          <a:spcPts val="600"/>
                        </a:spcBef>
                        <a:spcAft>
                          <a:spcPts val="600"/>
                        </a:spcAft>
                      </a:pPr>
                      <a:r>
                        <a:rPr lang="es-AR" sz="3200" smtClean="0">
                          <a:latin typeface="Calibri"/>
                          <a:ea typeface="Calibri"/>
                          <a:cs typeface="Times New Roman"/>
                        </a:rPr>
                        <a:t>348,68</a:t>
                      </a:r>
                      <a:endParaRPr lang="es-AR" sz="3200" dirty="0">
                        <a:latin typeface="Calibri"/>
                        <a:ea typeface="Calibri"/>
                        <a:cs typeface="Times New Roman"/>
                      </a:endParaRPr>
                    </a:p>
                  </a:txBody>
                  <a:tcPr marL="44450" marR="44450" marT="0" marB="0"/>
                </a:tc>
              </a:tr>
              <a:tr h="510124">
                <a:tc>
                  <a:txBody>
                    <a:bodyPr/>
                    <a:lstStyle/>
                    <a:p>
                      <a:pPr algn="ctr">
                        <a:lnSpc>
                          <a:spcPct val="115000"/>
                        </a:lnSpc>
                        <a:spcBef>
                          <a:spcPts val="600"/>
                        </a:spcBef>
                        <a:spcAft>
                          <a:spcPts val="600"/>
                        </a:spcAft>
                      </a:pPr>
                      <a:r>
                        <a:rPr lang="es-AR" sz="3200" smtClean="0">
                          <a:latin typeface="Calibri"/>
                          <a:ea typeface="Calibri"/>
                          <a:cs typeface="Times New Roman"/>
                        </a:rPr>
                        <a:t>II</a:t>
                      </a:r>
                      <a:endParaRPr lang="es-AR" sz="3200">
                        <a:latin typeface="Calibri"/>
                        <a:ea typeface="Calibri"/>
                        <a:cs typeface="Times New Roman"/>
                      </a:endParaRPr>
                    </a:p>
                  </a:txBody>
                  <a:tcPr marL="44450" marR="44450" marT="0" marB="0"/>
                </a:tc>
                <a:tc>
                  <a:txBody>
                    <a:bodyPr/>
                    <a:lstStyle/>
                    <a:p>
                      <a:pPr algn="ctr">
                        <a:lnSpc>
                          <a:spcPct val="115000"/>
                        </a:lnSpc>
                        <a:spcBef>
                          <a:spcPts val="600"/>
                        </a:spcBef>
                        <a:spcAft>
                          <a:spcPts val="600"/>
                        </a:spcAft>
                      </a:pPr>
                      <a:r>
                        <a:rPr lang="es-AR" sz="3200" smtClean="0">
                          <a:latin typeface="Calibri"/>
                          <a:ea typeface="Calibri"/>
                          <a:cs typeface="Times New Roman"/>
                        </a:rPr>
                        <a:t>488,17</a:t>
                      </a:r>
                      <a:endParaRPr lang="es-AR" sz="3200" dirty="0">
                        <a:latin typeface="Calibri"/>
                        <a:ea typeface="Calibri"/>
                        <a:cs typeface="Times New Roman"/>
                      </a:endParaRPr>
                    </a:p>
                  </a:txBody>
                  <a:tcPr marL="44450" marR="44450" marT="0" marB="0"/>
                </a:tc>
              </a:tr>
              <a:tr h="510124">
                <a:tc>
                  <a:txBody>
                    <a:bodyPr/>
                    <a:lstStyle/>
                    <a:p>
                      <a:pPr algn="ctr">
                        <a:lnSpc>
                          <a:spcPct val="115000"/>
                        </a:lnSpc>
                        <a:spcBef>
                          <a:spcPts val="600"/>
                        </a:spcBef>
                        <a:spcAft>
                          <a:spcPts val="600"/>
                        </a:spcAft>
                      </a:pPr>
                      <a:r>
                        <a:rPr lang="es-AR" sz="3200" smtClean="0">
                          <a:latin typeface="Calibri"/>
                          <a:ea typeface="Calibri"/>
                          <a:cs typeface="Times New Roman"/>
                        </a:rPr>
                        <a:t>III</a:t>
                      </a:r>
                      <a:endParaRPr lang="es-AR" sz="3200">
                        <a:latin typeface="Calibri"/>
                        <a:ea typeface="Calibri"/>
                        <a:cs typeface="Times New Roman"/>
                      </a:endParaRPr>
                    </a:p>
                  </a:txBody>
                  <a:tcPr marL="44450" marR="44450" marT="0" marB="0"/>
                </a:tc>
                <a:tc>
                  <a:txBody>
                    <a:bodyPr/>
                    <a:lstStyle/>
                    <a:p>
                      <a:pPr algn="ctr">
                        <a:lnSpc>
                          <a:spcPct val="115000"/>
                        </a:lnSpc>
                        <a:spcBef>
                          <a:spcPts val="600"/>
                        </a:spcBef>
                        <a:spcAft>
                          <a:spcPts val="600"/>
                        </a:spcAft>
                      </a:pPr>
                      <a:r>
                        <a:rPr lang="es-AR" sz="3200" smtClean="0">
                          <a:latin typeface="Calibri"/>
                          <a:ea typeface="Calibri"/>
                          <a:cs typeface="Times New Roman"/>
                        </a:rPr>
                        <a:t>697,39</a:t>
                      </a:r>
                      <a:endParaRPr lang="es-AR" sz="3200" dirty="0">
                        <a:latin typeface="Calibri"/>
                        <a:ea typeface="Calibri"/>
                        <a:cs typeface="Times New Roman"/>
                      </a:endParaRPr>
                    </a:p>
                  </a:txBody>
                  <a:tcPr marL="44450" marR="44450" marT="0" marB="0"/>
                </a:tc>
              </a:tr>
              <a:tr h="510124">
                <a:tc>
                  <a:txBody>
                    <a:bodyPr/>
                    <a:lstStyle/>
                    <a:p>
                      <a:pPr algn="ctr">
                        <a:lnSpc>
                          <a:spcPct val="115000"/>
                        </a:lnSpc>
                        <a:spcBef>
                          <a:spcPts val="600"/>
                        </a:spcBef>
                        <a:spcAft>
                          <a:spcPts val="600"/>
                        </a:spcAft>
                      </a:pPr>
                      <a:r>
                        <a:rPr lang="es-AR" sz="3200" dirty="0" smtClean="0">
                          <a:latin typeface="Calibri"/>
                          <a:ea typeface="Calibri"/>
                          <a:cs typeface="Times New Roman"/>
                        </a:rPr>
                        <a:t>IV</a:t>
                      </a:r>
                      <a:endParaRPr lang="es-AR" sz="3200" dirty="0">
                        <a:latin typeface="Calibri"/>
                        <a:ea typeface="Calibri"/>
                        <a:cs typeface="Times New Roman"/>
                      </a:endParaRPr>
                    </a:p>
                  </a:txBody>
                  <a:tcPr marL="44450" marR="44450" marT="0" marB="0"/>
                </a:tc>
                <a:tc>
                  <a:txBody>
                    <a:bodyPr/>
                    <a:lstStyle/>
                    <a:p>
                      <a:pPr algn="ctr">
                        <a:lnSpc>
                          <a:spcPct val="115000"/>
                        </a:lnSpc>
                        <a:spcBef>
                          <a:spcPts val="600"/>
                        </a:spcBef>
                        <a:spcAft>
                          <a:spcPts val="600"/>
                        </a:spcAft>
                      </a:pPr>
                      <a:r>
                        <a:rPr lang="es-AR" sz="3200" smtClean="0">
                          <a:latin typeface="Calibri"/>
                          <a:ea typeface="Calibri"/>
                          <a:cs typeface="Times New Roman"/>
                        </a:rPr>
                        <a:t>1.115,82</a:t>
                      </a:r>
                      <a:endParaRPr lang="es-AR" sz="3200" dirty="0">
                        <a:latin typeface="Calibri"/>
                        <a:ea typeface="Calibri"/>
                        <a:cs typeface="Times New Roman"/>
                      </a:endParaRPr>
                    </a:p>
                  </a:txBody>
                  <a:tcPr marL="44450" marR="44450" marT="0" marB="0"/>
                </a:tc>
              </a:tr>
              <a:tr h="510124">
                <a:tc>
                  <a:txBody>
                    <a:bodyPr/>
                    <a:lstStyle/>
                    <a:p>
                      <a:pPr algn="ctr">
                        <a:lnSpc>
                          <a:spcPct val="115000"/>
                        </a:lnSpc>
                        <a:spcBef>
                          <a:spcPts val="600"/>
                        </a:spcBef>
                        <a:spcAft>
                          <a:spcPts val="600"/>
                        </a:spcAft>
                      </a:pPr>
                      <a:r>
                        <a:rPr lang="es-AR" sz="3200" dirty="0" smtClean="0">
                          <a:latin typeface="Calibri"/>
                          <a:ea typeface="Calibri"/>
                          <a:cs typeface="Times New Roman"/>
                        </a:rPr>
                        <a:t>V</a:t>
                      </a:r>
                      <a:endParaRPr lang="es-AR" sz="3200" dirty="0">
                        <a:latin typeface="Calibri"/>
                        <a:ea typeface="Calibri"/>
                        <a:cs typeface="Times New Roman"/>
                      </a:endParaRPr>
                    </a:p>
                  </a:txBody>
                  <a:tcPr marL="44450" marR="44450" marT="0" marB="0"/>
                </a:tc>
                <a:tc>
                  <a:txBody>
                    <a:bodyPr/>
                    <a:lstStyle/>
                    <a:p>
                      <a:pPr algn="ctr">
                        <a:lnSpc>
                          <a:spcPct val="115000"/>
                        </a:lnSpc>
                        <a:spcBef>
                          <a:spcPts val="600"/>
                        </a:spcBef>
                        <a:spcAft>
                          <a:spcPts val="600"/>
                        </a:spcAft>
                      </a:pPr>
                      <a:r>
                        <a:rPr lang="es-AR" sz="3200" dirty="0" smtClean="0">
                          <a:latin typeface="Calibri"/>
                          <a:ea typeface="Calibri"/>
                          <a:cs typeface="Times New Roman"/>
                        </a:rPr>
                        <a:t>1.534,24</a:t>
                      </a:r>
                      <a:endParaRPr lang="es-AR" sz="3200" dirty="0">
                        <a:latin typeface="Calibri"/>
                        <a:ea typeface="Calibri"/>
                        <a:cs typeface="Times New Roman"/>
                      </a:endParaRPr>
                    </a:p>
                  </a:txBody>
                  <a:tcPr marL="44450" marR="44450" marT="0" marB="0"/>
                </a:tc>
              </a:tr>
            </a:tbl>
          </a:graphicData>
        </a:graphic>
      </p:graphicFrame>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333375"/>
            <a:ext cx="8229600" cy="5792788"/>
          </a:xfrm>
        </p:spPr>
        <p:txBody>
          <a:bodyPr rtlCol="0">
            <a:normAutofit fontScale="85000" lnSpcReduction="20000"/>
          </a:bodyPr>
          <a:lstStyle/>
          <a:p>
            <a:pPr fontAlgn="auto">
              <a:spcAft>
                <a:spcPts val="0"/>
              </a:spcAft>
              <a:buFont typeface="Arial" pitchFamily="34" charset="0"/>
              <a:buNone/>
              <a:defRPr/>
            </a:pPr>
            <a:r>
              <a:rPr lang="es-AR" dirty="0" smtClean="0"/>
              <a:t>    “La interpretación judicial de la intimación efectuada por el trabajador, en el período de tiempo que la ley brinda al empleador, debe entenderse, a mi modo de ver, como un anticipo legítimo, que se torna fértil, cuando, vencido el plazo de cuatro días hábiles y mora automática mediante, </a:t>
            </a:r>
            <a:r>
              <a:rPr lang="es-AR" u="sng" dirty="0" smtClean="0"/>
              <a:t>el deudor no cumple con su obligación de pagar las indemnizaciones requeridas, dando lugar a la punición que acompaña el incumplimiento, es decir la aplicación del artículo 2 de la ley 25.323 y el recargo que ella impone</a:t>
            </a:r>
            <a:r>
              <a:rPr lang="es-AR" dirty="0" smtClean="0"/>
              <a:t>.”</a:t>
            </a:r>
            <a:br>
              <a:rPr lang="es-AR" dirty="0" smtClean="0"/>
            </a:br>
            <a:r>
              <a:rPr lang="es-AR" dirty="0" smtClean="0"/>
              <a:t/>
            </a:r>
            <a:br>
              <a:rPr lang="es-AR" dirty="0" smtClean="0"/>
            </a:br>
            <a:r>
              <a:rPr lang="es-AR" dirty="0" smtClean="0"/>
              <a:t>“</a:t>
            </a:r>
            <a:r>
              <a:rPr lang="es-AR" u="sng" dirty="0" smtClean="0"/>
              <a:t>La intimación cursada por el actor (…) en el momento de disponer la disolución del vínculo por despido indirecto, resulta suficiente para tener por cumplido el requisito formal contenido en el art. 2 de la ley 25.323, pues el actor intimó el pago de las indemnizaciones</a:t>
            </a:r>
            <a:r>
              <a:rPr lang="es-AR" dirty="0" smtClean="0"/>
              <a:t>.”</a:t>
            </a:r>
            <a:endParaRPr lang="es-AR" dirty="0"/>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7" name="2 Marcador de contenido"/>
          <p:cNvSpPr>
            <a:spLocks noGrp="1"/>
          </p:cNvSpPr>
          <p:nvPr>
            <p:ph idx="1"/>
          </p:nvPr>
        </p:nvSpPr>
        <p:spPr>
          <a:xfrm>
            <a:off x="457200" y="333375"/>
            <a:ext cx="8229600" cy="5792788"/>
          </a:xfrm>
        </p:spPr>
        <p:txBody>
          <a:bodyPr/>
          <a:lstStyle/>
          <a:p>
            <a:pPr>
              <a:buFont typeface="Arial" charset="0"/>
              <a:buNone/>
            </a:pPr>
            <a:r>
              <a:rPr lang="es-AR" smtClean="0"/>
              <a:t>    POR  LO TANTO, AUN CUANDO SE TRATE DE UN DESPIDO INDIRECTO, CORRESPONDE ANTE LA INTIMACION DE PAGO EL AGRAVAMIENTO DE LAS INDEMNIZACIONES CONFORME CON EL ART. 2 DE LA LEY 25.323. </a:t>
            </a:r>
          </a:p>
          <a:p>
            <a:pPr>
              <a:buFont typeface="Arial" charset="0"/>
              <a:buNone/>
            </a:pPr>
            <a:endParaRPr lang="es-AR" smtClean="0"/>
          </a:p>
          <a:p>
            <a:pPr>
              <a:buFont typeface="Arial" charset="0"/>
              <a:buNone/>
            </a:pPr>
            <a:endParaRPr lang="es-AR" smtClean="0"/>
          </a:p>
          <a:p>
            <a:pPr>
              <a:buFont typeface="Arial" charset="0"/>
              <a:buNone/>
            </a:pPr>
            <a:endParaRPr lang="es-AR" smtClean="0"/>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557338"/>
            <a:ext cx="7772400" cy="3816350"/>
          </a:xfrm>
        </p:spPr>
        <p:txBody>
          <a:bodyPr rtlCol="0">
            <a:normAutofit fontScale="90000"/>
          </a:bodyPr>
          <a:lstStyle/>
          <a:p>
            <a:pPr fontAlgn="auto">
              <a:spcAft>
                <a:spcPts val="0"/>
              </a:spcAft>
              <a:defRPr/>
            </a:pPr>
            <a:r>
              <a:rPr lang="es-AR" dirty="0" smtClean="0"/>
              <a:t/>
            </a:r>
            <a:br>
              <a:rPr lang="es-AR" dirty="0" smtClean="0"/>
            </a:br>
            <a:r>
              <a:rPr lang="es-AR" dirty="0" smtClean="0"/>
              <a:t> “</a:t>
            </a:r>
            <a:r>
              <a:rPr lang="es-AR" dirty="0" err="1" smtClean="0"/>
              <a:t>Balanesco</a:t>
            </a:r>
            <a:r>
              <a:rPr lang="es-AR" dirty="0" smtClean="0"/>
              <a:t> </a:t>
            </a:r>
            <a:r>
              <a:rPr lang="es-AR" dirty="0" err="1" smtClean="0"/>
              <a:t>Raul</a:t>
            </a:r>
            <a:r>
              <a:rPr lang="es-AR" dirty="0" smtClean="0"/>
              <a:t> Segundo y otro c/ </a:t>
            </a:r>
            <a:r>
              <a:rPr lang="es-AR" dirty="0" err="1" smtClean="0"/>
              <a:t>Fundepa</a:t>
            </a:r>
            <a:r>
              <a:rPr lang="es-AR" dirty="0" smtClean="0"/>
              <a:t> Fundación Neuquina para el Desarrollo </a:t>
            </a:r>
            <a:r>
              <a:rPr lang="es-AR" dirty="0" err="1" smtClean="0"/>
              <a:t>Patagonico</a:t>
            </a:r>
            <a:r>
              <a:rPr lang="es-AR" dirty="0" smtClean="0"/>
              <a:t> y argentino s/ despido” – CNTRAB – 31/07/2012</a:t>
            </a:r>
            <a:br>
              <a:rPr lang="es-AR" dirty="0" smtClean="0"/>
            </a:br>
            <a:r>
              <a:rPr lang="es-AR" dirty="0" smtClean="0"/>
              <a:t/>
            </a:r>
            <a:br>
              <a:rPr lang="es-AR" dirty="0" smtClean="0"/>
            </a:br>
            <a:endParaRPr lang="es-AR" dirty="0"/>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404813"/>
            <a:ext cx="8229600" cy="5721350"/>
          </a:xfrm>
        </p:spPr>
        <p:txBody>
          <a:bodyPr rtlCol="0">
            <a:normAutofit fontScale="85000" lnSpcReduction="20000"/>
          </a:bodyPr>
          <a:lstStyle/>
          <a:p>
            <a:pPr fontAlgn="auto">
              <a:spcAft>
                <a:spcPts val="0"/>
              </a:spcAft>
              <a:buFont typeface="Arial" pitchFamily="34" charset="0"/>
              <a:buNone/>
              <a:defRPr/>
            </a:pPr>
            <a:r>
              <a:rPr lang="es-AR" dirty="0" smtClean="0"/>
              <a:t/>
            </a:r>
            <a:br>
              <a:rPr lang="es-AR" dirty="0" smtClean="0"/>
            </a:br>
            <a:r>
              <a:rPr lang="es-AR" dirty="0" smtClean="0"/>
              <a:t>“Resulta pertinente preguntarse si las tareas que realizaban </a:t>
            </a:r>
            <a:r>
              <a:rPr lang="es-AR" u="sng" dirty="0" smtClean="0"/>
              <a:t>los actores, pertenecen al ámbito laboral o si no tienen tales características</a:t>
            </a:r>
            <a:r>
              <a:rPr lang="es-AR" dirty="0" smtClean="0"/>
              <a:t>. A tal efecto, es menester diferenciar lo que sería un trabajo remunerado de un trabajo benévolo, pues a mi criterio no toda </a:t>
            </a:r>
            <a:r>
              <a:rPr lang="es-AR" u="sng" dirty="0" smtClean="0"/>
              <a:t>la actividad política tiene fines de lucro. Desde esta perspectiva, resulta relevante distinguir entre quienes hacen tareas administrativas, de quienes ejercen la militancia</a:t>
            </a:r>
            <a:r>
              <a:rPr lang="es-AR" dirty="0" smtClean="0"/>
              <a:t>.”</a:t>
            </a:r>
            <a:br>
              <a:rPr lang="es-AR" dirty="0" smtClean="0"/>
            </a:br>
            <a:r>
              <a:rPr lang="es-AR" dirty="0" smtClean="0"/>
              <a:t/>
            </a:r>
            <a:br>
              <a:rPr lang="es-AR" dirty="0" smtClean="0"/>
            </a:br>
            <a:r>
              <a:rPr lang="es-AR" dirty="0" smtClean="0"/>
              <a:t>“Si bien para los fines de un partido político es necesario tanto un individuo como el otro, sólo la actividad administrativa tiene el carácter personalísimo que se le atribuye a los servicios laborales; </a:t>
            </a:r>
            <a:r>
              <a:rPr lang="es-AR" u="sng" dirty="0" smtClean="0"/>
              <a:t>la militancia –por el contrario– no tiene este carácter.”</a:t>
            </a:r>
            <a:r>
              <a:rPr lang="es-AR" dirty="0" smtClean="0"/>
              <a:t/>
            </a:r>
            <a:br>
              <a:rPr lang="es-AR" dirty="0" smtClean="0"/>
            </a:br>
            <a:endParaRPr lang="es-AR" dirty="0"/>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539750" y="260350"/>
            <a:ext cx="8229600" cy="6192838"/>
          </a:xfrm>
        </p:spPr>
        <p:txBody>
          <a:bodyPr rtlCol="0">
            <a:normAutofit fontScale="77500" lnSpcReduction="20000"/>
          </a:bodyPr>
          <a:lstStyle/>
          <a:p>
            <a:pPr fontAlgn="auto">
              <a:spcAft>
                <a:spcPts val="0"/>
              </a:spcAft>
              <a:buFont typeface="Arial" pitchFamily="34" charset="0"/>
              <a:buNone/>
              <a:defRPr/>
            </a:pPr>
            <a:r>
              <a:rPr lang="es-AR" dirty="0" smtClean="0"/>
              <a:t/>
            </a:r>
            <a:br>
              <a:rPr lang="es-AR" dirty="0" smtClean="0"/>
            </a:br>
            <a:r>
              <a:rPr lang="es-AR" dirty="0" smtClean="0"/>
              <a:t>“No es lo mismo concurrir a manifestaciones, conferencias, charlas, eventos o pegar carteles, que manejar las fichas de afiliaciones, atender al público y, en definitiva, seguir las directivas de un superior, dentro de la sede partidaria. Si bien ambas acciones son necesarias para que un partido funcione, sólo en esta última es donde las características de la vinculación se convierten en intuito </a:t>
            </a:r>
            <a:r>
              <a:rPr lang="es-AR" dirty="0" err="1" smtClean="0"/>
              <a:t>personae</a:t>
            </a:r>
            <a:r>
              <a:rPr lang="es-AR" dirty="0" smtClean="0"/>
              <a:t>.”</a:t>
            </a:r>
            <a:br>
              <a:rPr lang="es-AR" dirty="0" smtClean="0"/>
            </a:br>
            <a:r>
              <a:rPr lang="es-AR" dirty="0" smtClean="0"/>
              <a:t/>
            </a:r>
            <a:br>
              <a:rPr lang="es-AR" dirty="0" smtClean="0"/>
            </a:br>
            <a:r>
              <a:rPr lang="es-AR" dirty="0" smtClean="0"/>
              <a:t>“Es pertinente verificar si, en </a:t>
            </a:r>
            <a:r>
              <a:rPr lang="es-AR" u="sng" dirty="0" smtClean="0"/>
              <a:t>la actividad administrativa de un partido político, se evidencian otros indicios que permitan determinar si una relación es o no de trabajo. </a:t>
            </a:r>
            <a:r>
              <a:rPr lang="es-AR" dirty="0" smtClean="0"/>
              <a:t>Para ello, es útil observar la Recomendación de la Organización Internacional del Trabajo, Sobre la relación de trabajo (R198, 2006), en donde se recogieron ciertas pautas indiciarias que permiten identificar a las relaciones de trabajo (art. 13).” </a:t>
            </a:r>
            <a:endParaRPr lang="es-AR" dirty="0"/>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333375"/>
            <a:ext cx="8229600" cy="5792788"/>
          </a:xfrm>
        </p:spPr>
        <p:txBody>
          <a:bodyPr rtlCol="0">
            <a:normAutofit fontScale="77500" lnSpcReduction="20000"/>
          </a:bodyPr>
          <a:lstStyle/>
          <a:p>
            <a:pPr fontAlgn="auto">
              <a:spcAft>
                <a:spcPts val="0"/>
              </a:spcAft>
              <a:buFont typeface="Arial" pitchFamily="34" charset="0"/>
              <a:buNone/>
              <a:defRPr/>
            </a:pPr>
            <a:r>
              <a:rPr lang="es-AR" dirty="0" smtClean="0"/>
              <a:t/>
            </a:r>
            <a:br>
              <a:rPr lang="es-AR" dirty="0" smtClean="0"/>
            </a:br>
            <a:r>
              <a:rPr lang="es-AR" dirty="0" smtClean="0"/>
              <a:t>“En la especie, la prestación de los actores tenía las siguientes notas, contenidas en la Recomendación: </a:t>
            </a:r>
            <a:r>
              <a:rPr lang="es-AR" u="sng" dirty="0" smtClean="0"/>
              <a:t>se realizaba según las instrucciones y bajo el control de otra persona, implicaba la integración de los trabajadores en la organización de la empresa, era efectuado única o principalmente en beneficio de otra persona (Movimiento Provincias Unidas), era ejecutado personalmente por los trabajadores, dentro de un horario determinado, en lugares indicados o aceptados por quien solicita el trabajo, las labores tenían cierta duración y cierta continuidad, se pagaba una remuneración periódica a los trabajadores, dicha remuneración constituía la única o la principal fuente de ingresos y no había riesgos financieros para los mismos. Todos estos elementos de los que dan cuenta los testimonios, constituían el vínculo laboral de los reclamantes.”</a:t>
            </a:r>
            <a:r>
              <a:rPr lang="es-AR" dirty="0" smtClean="0"/>
              <a:t/>
            </a:r>
            <a:br>
              <a:rPr lang="es-AR" dirty="0" smtClean="0"/>
            </a:br>
            <a:endParaRPr lang="es-AR" dirty="0"/>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7" name="2 Marcador de contenido"/>
          <p:cNvSpPr>
            <a:spLocks noGrp="1"/>
          </p:cNvSpPr>
          <p:nvPr>
            <p:ph idx="1"/>
          </p:nvPr>
        </p:nvSpPr>
        <p:spPr>
          <a:xfrm>
            <a:off x="457200" y="333375"/>
            <a:ext cx="8229600" cy="5792788"/>
          </a:xfrm>
        </p:spPr>
        <p:txBody>
          <a:bodyPr/>
          <a:lstStyle/>
          <a:p>
            <a:pPr>
              <a:buFont typeface="Arial" charset="0"/>
              <a:buNone/>
            </a:pPr>
            <a:r>
              <a:rPr lang="es-AR" smtClean="0"/>
              <a:t>   “En cuanto a la remuneración, corresponde aclarar que los testimonios de autos acreditan que durante un tiempo, </a:t>
            </a:r>
            <a:r>
              <a:rPr lang="es-AR" u="sng" smtClean="0"/>
              <a:t>los actores percibieron importes en concepto de “sueldos”… Este dato, es tal vez el más importante, porque estamos ante una suerte de acto propio, en donde la propia fundación reconocía el carácter laboral del vínculo</a:t>
            </a:r>
            <a:r>
              <a:rPr lang="es-AR" smtClean="0"/>
              <a:t>. Lo cual no se ve descalificado por el hecho de que los actores, durante siete meses, trabajaran sin percibir salarios.”</a:t>
            </a:r>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250825" y="549275"/>
            <a:ext cx="8229600" cy="5461000"/>
          </a:xfrm>
        </p:spPr>
        <p:txBody>
          <a:bodyPr rtlCol="0">
            <a:normAutofit lnSpcReduction="10000"/>
          </a:bodyPr>
          <a:lstStyle/>
          <a:p>
            <a:pPr fontAlgn="auto">
              <a:spcAft>
                <a:spcPts val="0"/>
              </a:spcAft>
              <a:buFont typeface="Arial" pitchFamily="34" charset="0"/>
              <a:buNone/>
              <a:defRPr/>
            </a:pPr>
            <a:r>
              <a:rPr lang="es-AR" dirty="0" smtClean="0"/>
              <a:t>“…dada la naturaleza centralmente política de la fundación, es lógico suponer que los actores tuviesen la expectativa de mejor suerte en un futuro, si mantenían dicha relación.”</a:t>
            </a:r>
            <a:br>
              <a:rPr lang="es-AR" dirty="0" smtClean="0"/>
            </a:br>
            <a:r>
              <a:rPr lang="es-AR" dirty="0" smtClean="0"/>
              <a:t/>
            </a:r>
            <a:br>
              <a:rPr lang="es-AR" dirty="0" smtClean="0"/>
            </a:br>
            <a:r>
              <a:rPr lang="es-AR" dirty="0" smtClean="0"/>
              <a:t>“En rigor </a:t>
            </a:r>
            <a:r>
              <a:rPr lang="es-AR" u="sng" dirty="0" smtClean="0"/>
              <a:t>de lo expuesto, y sobre la base de las reglas de la sana crítica, estimo que las pruebas acompañadas a la causa, acreditan las notas características de una prestación de servicios.”</a:t>
            </a:r>
            <a:br>
              <a:rPr lang="es-AR" u="sng" dirty="0" smtClean="0"/>
            </a:br>
            <a:r>
              <a:rPr lang="es-AR" dirty="0" smtClean="0"/>
              <a:t/>
            </a:r>
            <a:br>
              <a:rPr lang="es-AR" dirty="0" smtClean="0"/>
            </a:br>
            <a:endParaRPr lang="es-AR" dirty="0"/>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5" name="2 Marcador de contenido"/>
          <p:cNvSpPr>
            <a:spLocks noGrp="1"/>
          </p:cNvSpPr>
          <p:nvPr>
            <p:ph idx="1"/>
          </p:nvPr>
        </p:nvSpPr>
        <p:spPr>
          <a:xfrm>
            <a:off x="250825" y="549275"/>
            <a:ext cx="8229600" cy="5461000"/>
          </a:xfrm>
        </p:spPr>
        <p:txBody>
          <a:bodyPr/>
          <a:lstStyle/>
          <a:p>
            <a:pPr>
              <a:buFont typeface="Arial" charset="0"/>
              <a:buNone/>
            </a:pPr>
            <a:r>
              <a:rPr lang="es-AR" smtClean="0"/>
              <a:t/>
            </a:r>
            <a:br>
              <a:rPr lang="es-AR" smtClean="0"/>
            </a:br>
            <a:r>
              <a:rPr lang="es-AR" smtClean="0"/>
              <a:t>Por todo ello, encuentro que los actores acreditaron que existieron sendos contratos de trabajo, en los términos del art. 21 y concs. de la LCT. Sugiero, por lo tanto, revocar la decisión de grado en cuanto rechaza las indemnizaciones derivadas del despido, por cuanto la falta de registro de la relación laboral, resulta una injuria de magnitud suficiente como para dar por finalizado el vínculo (arts. 232, 233, 242, 245 y 246, LCT).”</a:t>
            </a:r>
          </a:p>
        </p:txBody>
      </p:sp>
    </p:spTree>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557338"/>
            <a:ext cx="7772400" cy="3816350"/>
          </a:xfrm>
        </p:spPr>
        <p:txBody>
          <a:bodyPr rtlCol="0">
            <a:normAutofit fontScale="90000"/>
          </a:bodyPr>
          <a:lstStyle/>
          <a:p>
            <a:pPr fontAlgn="auto">
              <a:spcAft>
                <a:spcPts val="0"/>
              </a:spcAft>
              <a:defRPr/>
            </a:pPr>
            <a:r>
              <a:rPr lang="es-AR" dirty="0" smtClean="0"/>
              <a:t>“Ojeda Quesada Eva c/ Banco Santander Rio S.A. y otro s/ despido” – CNTRAB – 31/07/2012</a:t>
            </a:r>
            <a:br>
              <a:rPr lang="es-AR" dirty="0" smtClean="0"/>
            </a:br>
            <a:r>
              <a:rPr lang="es-AR" dirty="0" smtClean="0"/>
              <a:t/>
            </a:r>
            <a:br>
              <a:rPr lang="es-AR" dirty="0" smtClean="0"/>
            </a:br>
            <a:endParaRPr lang="es-AR"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1 Título"/>
          <p:cNvSpPr>
            <a:spLocks noGrp="1"/>
          </p:cNvSpPr>
          <p:nvPr>
            <p:ph type="title"/>
          </p:nvPr>
        </p:nvSpPr>
        <p:spPr/>
        <p:txBody>
          <a:bodyPr/>
          <a:lstStyle/>
          <a:p>
            <a:r>
              <a:rPr lang="es-AR" smtClean="0"/>
              <a:t>AUTONOMOS </a:t>
            </a:r>
          </a:p>
        </p:txBody>
      </p:sp>
      <p:sp>
        <p:nvSpPr>
          <p:cNvPr id="19458" name="2 Marcador de contenido"/>
          <p:cNvSpPr>
            <a:spLocks noGrp="1"/>
          </p:cNvSpPr>
          <p:nvPr>
            <p:ph idx="1"/>
          </p:nvPr>
        </p:nvSpPr>
        <p:spPr>
          <a:xfrm>
            <a:off x="457200" y="1196975"/>
            <a:ext cx="8229600" cy="4929188"/>
          </a:xfrm>
        </p:spPr>
        <p:txBody>
          <a:bodyPr/>
          <a:lstStyle/>
          <a:p>
            <a:pPr>
              <a:buFont typeface="Arial" charset="0"/>
              <a:buNone/>
            </a:pPr>
            <a:r>
              <a:rPr lang="es-ES" smtClean="0"/>
              <a:t>     a partir </a:t>
            </a:r>
            <a:r>
              <a:rPr lang="es-AR" smtClean="0"/>
              <a:t> de septiembre de 2012 las categorias de tareas riesgosas  asciende a: </a:t>
            </a:r>
          </a:p>
        </p:txBody>
      </p:sp>
      <p:graphicFrame>
        <p:nvGraphicFramePr>
          <p:cNvPr id="4" name="3 Tabla"/>
          <p:cNvGraphicFramePr>
            <a:graphicFrameLocks noGrp="1"/>
          </p:cNvGraphicFramePr>
          <p:nvPr/>
        </p:nvGraphicFramePr>
        <p:xfrm>
          <a:off x="1547813" y="2636838"/>
          <a:ext cx="6096000" cy="3670300"/>
        </p:xfrm>
        <a:graphic>
          <a:graphicData uri="http://schemas.openxmlformats.org/drawingml/2006/table">
            <a:tbl>
              <a:tblPr firstRow="1" bandRow="1">
                <a:tableStyleId>{5C22544A-7EE6-4342-B048-85BDC9FD1C3A}</a:tableStyleId>
              </a:tblPr>
              <a:tblGrid>
                <a:gridCol w="3048000"/>
                <a:gridCol w="3048000"/>
              </a:tblGrid>
              <a:tr h="1080120">
                <a:tc>
                  <a:txBody>
                    <a:bodyPr/>
                    <a:lstStyle/>
                    <a:p>
                      <a:pPr algn="just">
                        <a:lnSpc>
                          <a:spcPct val="115000"/>
                        </a:lnSpc>
                        <a:spcBef>
                          <a:spcPts val="600"/>
                        </a:spcBef>
                        <a:spcAft>
                          <a:spcPts val="600"/>
                        </a:spcAft>
                      </a:pPr>
                      <a:r>
                        <a:rPr lang="es-AR" sz="3200" b="1" u="sng" dirty="0" smtClean="0">
                          <a:latin typeface="Calibri"/>
                          <a:ea typeface="Calibri"/>
                          <a:cs typeface="Times New Roman"/>
                        </a:rPr>
                        <a:t>Categorías</a:t>
                      </a:r>
                      <a:endParaRPr lang="es-AR" sz="3200" dirty="0">
                        <a:latin typeface="Calibri"/>
                        <a:ea typeface="Calibri"/>
                        <a:cs typeface="Times New Roman"/>
                      </a:endParaRPr>
                    </a:p>
                  </a:txBody>
                  <a:tcPr marL="44450" marR="44450" marT="0" marB="0"/>
                </a:tc>
                <a:tc>
                  <a:txBody>
                    <a:bodyPr/>
                    <a:lstStyle/>
                    <a:p>
                      <a:pPr algn="just">
                        <a:lnSpc>
                          <a:spcPct val="115000"/>
                        </a:lnSpc>
                        <a:spcBef>
                          <a:spcPts val="600"/>
                        </a:spcBef>
                        <a:spcAft>
                          <a:spcPts val="600"/>
                        </a:spcAft>
                      </a:pPr>
                      <a:r>
                        <a:rPr lang="es-AR" sz="3200" b="1" u="sng" smtClean="0">
                          <a:latin typeface="Calibri"/>
                          <a:ea typeface="Calibri"/>
                          <a:cs typeface="Times New Roman"/>
                        </a:rPr>
                        <a:t>Importes en pesos</a:t>
                      </a:r>
                      <a:endParaRPr lang="es-AR" sz="3200" dirty="0">
                        <a:latin typeface="Calibri"/>
                        <a:ea typeface="Calibri"/>
                        <a:cs typeface="Times New Roman"/>
                      </a:endParaRPr>
                    </a:p>
                  </a:txBody>
                  <a:tcPr marL="44450" marR="44450" marT="0" marB="0"/>
                </a:tc>
              </a:tr>
              <a:tr h="509776">
                <a:tc>
                  <a:txBody>
                    <a:bodyPr/>
                    <a:lstStyle/>
                    <a:p>
                      <a:pPr algn="ctr">
                        <a:lnSpc>
                          <a:spcPct val="115000"/>
                        </a:lnSpc>
                        <a:spcBef>
                          <a:spcPts val="600"/>
                        </a:spcBef>
                        <a:spcAft>
                          <a:spcPts val="600"/>
                        </a:spcAft>
                      </a:pPr>
                      <a:r>
                        <a:rPr lang="es-AR" sz="2800" dirty="0">
                          <a:latin typeface="Calibri"/>
                          <a:ea typeface="Calibri"/>
                          <a:cs typeface="Times New Roman"/>
                        </a:rPr>
                        <a:t>I’ (I prima)</a:t>
                      </a:r>
                    </a:p>
                  </a:txBody>
                  <a:tcPr marL="44450" marR="44450" marT="0" marB="0"/>
                </a:tc>
                <a:tc>
                  <a:txBody>
                    <a:bodyPr/>
                    <a:lstStyle/>
                    <a:p>
                      <a:pPr algn="ctr">
                        <a:lnSpc>
                          <a:spcPct val="115000"/>
                        </a:lnSpc>
                        <a:spcBef>
                          <a:spcPts val="600"/>
                        </a:spcBef>
                        <a:spcAft>
                          <a:spcPts val="600"/>
                        </a:spcAft>
                      </a:pPr>
                      <a:r>
                        <a:rPr lang="es-AR" sz="2800">
                          <a:latin typeface="Calibri"/>
                          <a:ea typeface="Calibri"/>
                          <a:cs typeface="Times New Roman"/>
                        </a:rPr>
                        <a:t>381,37</a:t>
                      </a:r>
                    </a:p>
                  </a:txBody>
                  <a:tcPr marL="44450" marR="44450" marT="0" marB="0"/>
                </a:tc>
              </a:tr>
              <a:tr h="509776">
                <a:tc>
                  <a:txBody>
                    <a:bodyPr/>
                    <a:lstStyle/>
                    <a:p>
                      <a:pPr algn="ctr">
                        <a:lnSpc>
                          <a:spcPct val="115000"/>
                        </a:lnSpc>
                        <a:spcBef>
                          <a:spcPts val="600"/>
                        </a:spcBef>
                        <a:spcAft>
                          <a:spcPts val="600"/>
                        </a:spcAft>
                      </a:pPr>
                      <a:r>
                        <a:rPr lang="es-AR" sz="2800" dirty="0">
                          <a:latin typeface="Calibri"/>
                          <a:ea typeface="Calibri"/>
                          <a:cs typeface="Times New Roman"/>
                        </a:rPr>
                        <a:t>II’ (II’ prima)</a:t>
                      </a:r>
                    </a:p>
                  </a:txBody>
                  <a:tcPr marL="44450" marR="44450" marT="0" marB="0"/>
                </a:tc>
                <a:tc>
                  <a:txBody>
                    <a:bodyPr/>
                    <a:lstStyle/>
                    <a:p>
                      <a:pPr algn="ctr">
                        <a:lnSpc>
                          <a:spcPct val="115000"/>
                        </a:lnSpc>
                        <a:spcBef>
                          <a:spcPts val="600"/>
                        </a:spcBef>
                        <a:spcAft>
                          <a:spcPts val="600"/>
                        </a:spcAft>
                      </a:pPr>
                      <a:r>
                        <a:rPr lang="es-AR" sz="2800">
                          <a:latin typeface="Calibri"/>
                          <a:ea typeface="Calibri"/>
                          <a:cs typeface="Times New Roman"/>
                        </a:rPr>
                        <a:t>533,93</a:t>
                      </a:r>
                    </a:p>
                  </a:txBody>
                  <a:tcPr marL="44450" marR="44450" marT="0" marB="0"/>
                </a:tc>
              </a:tr>
              <a:tr h="509776">
                <a:tc>
                  <a:txBody>
                    <a:bodyPr/>
                    <a:lstStyle/>
                    <a:p>
                      <a:pPr algn="ctr">
                        <a:lnSpc>
                          <a:spcPct val="115000"/>
                        </a:lnSpc>
                        <a:spcBef>
                          <a:spcPts val="600"/>
                        </a:spcBef>
                        <a:spcAft>
                          <a:spcPts val="600"/>
                        </a:spcAft>
                      </a:pPr>
                      <a:r>
                        <a:rPr lang="es-AR" sz="2800" dirty="0">
                          <a:latin typeface="Calibri"/>
                          <a:ea typeface="Calibri"/>
                          <a:cs typeface="Times New Roman"/>
                        </a:rPr>
                        <a:t>III’ (III prima)</a:t>
                      </a:r>
                    </a:p>
                  </a:txBody>
                  <a:tcPr marL="44450" marR="44450" marT="0" marB="0"/>
                </a:tc>
                <a:tc>
                  <a:txBody>
                    <a:bodyPr/>
                    <a:lstStyle/>
                    <a:p>
                      <a:pPr algn="ctr">
                        <a:lnSpc>
                          <a:spcPct val="115000"/>
                        </a:lnSpc>
                        <a:spcBef>
                          <a:spcPts val="600"/>
                        </a:spcBef>
                        <a:spcAft>
                          <a:spcPts val="600"/>
                        </a:spcAft>
                      </a:pPr>
                      <a:r>
                        <a:rPr lang="es-AR" sz="2800" dirty="0">
                          <a:latin typeface="Calibri"/>
                          <a:ea typeface="Calibri"/>
                          <a:cs typeface="Times New Roman"/>
                        </a:rPr>
                        <a:t>762,77</a:t>
                      </a:r>
                    </a:p>
                  </a:txBody>
                  <a:tcPr marL="44450" marR="44450" marT="0" marB="0"/>
                </a:tc>
              </a:tr>
              <a:tr h="509776">
                <a:tc>
                  <a:txBody>
                    <a:bodyPr/>
                    <a:lstStyle/>
                    <a:p>
                      <a:pPr algn="ctr">
                        <a:lnSpc>
                          <a:spcPct val="115000"/>
                        </a:lnSpc>
                        <a:spcBef>
                          <a:spcPts val="600"/>
                        </a:spcBef>
                        <a:spcAft>
                          <a:spcPts val="600"/>
                        </a:spcAft>
                      </a:pPr>
                      <a:r>
                        <a:rPr lang="es-AR" sz="2800">
                          <a:latin typeface="Calibri"/>
                          <a:ea typeface="Calibri"/>
                          <a:cs typeface="Times New Roman"/>
                        </a:rPr>
                        <a:t>IV’ (IV prima)</a:t>
                      </a:r>
                    </a:p>
                  </a:txBody>
                  <a:tcPr marL="44450" marR="44450" marT="0" marB="0"/>
                </a:tc>
                <a:tc>
                  <a:txBody>
                    <a:bodyPr/>
                    <a:lstStyle/>
                    <a:p>
                      <a:pPr algn="ctr">
                        <a:lnSpc>
                          <a:spcPct val="115000"/>
                        </a:lnSpc>
                        <a:spcBef>
                          <a:spcPts val="600"/>
                        </a:spcBef>
                        <a:spcAft>
                          <a:spcPts val="600"/>
                        </a:spcAft>
                      </a:pPr>
                      <a:r>
                        <a:rPr lang="es-AR" sz="2800" dirty="0">
                          <a:latin typeface="Calibri"/>
                          <a:ea typeface="Calibri"/>
                          <a:cs typeface="Times New Roman"/>
                        </a:rPr>
                        <a:t>1.220,43</a:t>
                      </a:r>
                    </a:p>
                  </a:txBody>
                  <a:tcPr marL="44450" marR="44450" marT="0" marB="0"/>
                </a:tc>
              </a:tr>
              <a:tr h="509776">
                <a:tc>
                  <a:txBody>
                    <a:bodyPr/>
                    <a:lstStyle/>
                    <a:p>
                      <a:pPr algn="ctr">
                        <a:lnSpc>
                          <a:spcPct val="115000"/>
                        </a:lnSpc>
                        <a:spcBef>
                          <a:spcPts val="600"/>
                        </a:spcBef>
                        <a:spcAft>
                          <a:spcPts val="600"/>
                        </a:spcAft>
                      </a:pPr>
                      <a:r>
                        <a:rPr lang="es-AR" sz="2800" dirty="0">
                          <a:latin typeface="Calibri"/>
                          <a:ea typeface="Calibri"/>
                          <a:cs typeface="Times New Roman"/>
                        </a:rPr>
                        <a:t>V’ (V prima)</a:t>
                      </a:r>
                    </a:p>
                  </a:txBody>
                  <a:tcPr marL="44450" marR="44450" marT="0" marB="0"/>
                </a:tc>
                <a:tc>
                  <a:txBody>
                    <a:bodyPr/>
                    <a:lstStyle/>
                    <a:p>
                      <a:pPr algn="ctr">
                        <a:lnSpc>
                          <a:spcPct val="115000"/>
                        </a:lnSpc>
                        <a:spcBef>
                          <a:spcPts val="600"/>
                        </a:spcBef>
                        <a:spcAft>
                          <a:spcPts val="600"/>
                        </a:spcAft>
                      </a:pPr>
                      <a:r>
                        <a:rPr lang="es-AR" sz="2800" dirty="0">
                          <a:latin typeface="Calibri"/>
                          <a:ea typeface="Calibri"/>
                          <a:cs typeface="Times New Roman"/>
                        </a:rPr>
                        <a:t>1.678,07</a:t>
                      </a:r>
                    </a:p>
                  </a:txBody>
                  <a:tcPr marL="44450" marR="44450" marT="0" marB="0"/>
                </a:tc>
              </a:tr>
            </a:tbl>
          </a:graphicData>
        </a:graphic>
      </p:graphicFrame>
    </p:spTree>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404813"/>
            <a:ext cx="8229600" cy="5721350"/>
          </a:xfrm>
        </p:spPr>
        <p:txBody>
          <a:bodyPr rtlCol="0">
            <a:normAutofit fontScale="77500" lnSpcReduction="20000"/>
          </a:bodyPr>
          <a:lstStyle/>
          <a:p>
            <a:pPr fontAlgn="auto">
              <a:spcAft>
                <a:spcPts val="0"/>
              </a:spcAft>
              <a:buFont typeface="Arial" pitchFamily="34" charset="0"/>
              <a:buNone/>
              <a:defRPr/>
            </a:pPr>
            <a:r>
              <a:rPr lang="es-AR" dirty="0" smtClean="0"/>
              <a:t>      “En el caso (conf. declaraciones antes citadas) el convenio invocado por la demandada presenta un ‘vicio instrumental trascendente’, ya que en virtud de las circunstancias en las que se desarrolló el acto, </a:t>
            </a:r>
            <a:r>
              <a:rPr lang="es-AR" u="sng" dirty="0" smtClean="0"/>
              <a:t>surge que la trabajadora no tuvo la posibilidad de negociar válidamente las condiciones de la extinción, ni fue asistida legalmente del modo querido por el legislador, lo que lleva a concluir que la suscripción del mismo no respondió a un accionar voluntario y libre de su parte, sino a un acto viciado e impuesto como se sostuvo en el fallo recurrido, todo lo cual hace que el mismo deba ser invalidado, careciendo, por lo tanto, de toda eficacia como para poner punto final a los derechos emergentes de la relación laboral que uniera a las parte</a:t>
            </a:r>
            <a:r>
              <a:rPr lang="es-AR" dirty="0" smtClean="0"/>
              <a:t>s (ver en igual sentido, S.D. N° 14.847 de esta Sala X del 14/12/06 “in re” “Rodríguez Jorge Alberto c/Orígenes S.A. y otros s/despido” y S.D. Nº 19.056 del 18/10/2011, en autos “</a:t>
            </a:r>
            <a:r>
              <a:rPr lang="es-AR" dirty="0" err="1" smtClean="0"/>
              <a:t>Gorod</a:t>
            </a:r>
            <a:r>
              <a:rPr lang="es-AR" dirty="0" smtClean="0"/>
              <a:t> Juan Alberto c/ Orígenes Seguros de Retiro S.A. s/ diferencias de salarios”).”</a:t>
            </a:r>
          </a:p>
          <a:p>
            <a:pPr fontAlgn="auto">
              <a:spcAft>
                <a:spcPts val="0"/>
              </a:spcAft>
              <a:buFont typeface="Arial" pitchFamily="34" charset="0"/>
              <a:buNone/>
              <a:defRPr/>
            </a:pPr>
            <a:endParaRPr lang="es-AR" dirty="0"/>
          </a:p>
        </p:txBody>
      </p:sp>
    </p:spTree>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404813"/>
            <a:ext cx="8229600" cy="5721350"/>
          </a:xfrm>
        </p:spPr>
        <p:txBody>
          <a:bodyPr rtlCol="0">
            <a:normAutofit fontScale="77500" lnSpcReduction="20000"/>
          </a:bodyPr>
          <a:lstStyle/>
          <a:p>
            <a:pPr fontAlgn="auto">
              <a:spcAft>
                <a:spcPts val="0"/>
              </a:spcAft>
              <a:buFont typeface="Arial" pitchFamily="34" charset="0"/>
              <a:buNone/>
              <a:defRPr/>
            </a:pPr>
            <a:r>
              <a:rPr lang="es-AR" dirty="0" smtClean="0"/>
              <a:t/>
            </a:r>
            <a:br>
              <a:rPr lang="es-AR" dirty="0" smtClean="0"/>
            </a:br>
            <a:r>
              <a:rPr lang="es-AR" dirty="0" smtClean="0"/>
              <a:t>“…no puedo más que coincidir con lo resuelto por la señora juez de primera instancia, en cuanto a que resulta nulo el acuerdo celebrado entre las partes en sede administrativa, sin que puedan surgir los efectos legales que la recurrente pretende, ya que se trató de un despido encubierto.”</a:t>
            </a:r>
            <a:br>
              <a:rPr lang="es-AR" dirty="0" smtClean="0"/>
            </a:br>
            <a:r>
              <a:rPr lang="es-AR" dirty="0" smtClean="0"/>
              <a:t/>
            </a:r>
            <a:br>
              <a:rPr lang="es-AR" dirty="0" smtClean="0"/>
            </a:br>
            <a:r>
              <a:rPr lang="es-AR" dirty="0" smtClean="0"/>
              <a:t>“Con la exclusiva finalidad de abundar y conforme a los términos en los </a:t>
            </a:r>
            <a:r>
              <a:rPr lang="es-AR" u="sng" dirty="0" smtClean="0"/>
              <a:t>que fue planteado el agravio –en el cual se solicita la aplicación subsidiaria del supuesto previsto por el art. 241 L.C.T. 3er. párrafo–, señalo que el hecho que la actora hubiese guardado silencio por el lapso señalado en el memorial en análisis, en modo alguno obsta a sus pretensiones, conforme lo expresamente establecido al respecto por los arts. 12 y 58 de la L.C.T., toda vez que –reitero- se trata en el caso de un despido impuesto </a:t>
            </a:r>
            <a:r>
              <a:rPr lang="es-AR" dirty="0" smtClean="0"/>
              <a:t>–en forma encubierta– por la empleadora.”</a:t>
            </a:r>
          </a:p>
          <a:p>
            <a:pPr fontAlgn="auto">
              <a:spcAft>
                <a:spcPts val="0"/>
              </a:spcAft>
              <a:buFont typeface="Arial" pitchFamily="34" charset="0"/>
              <a:buChar char="•"/>
              <a:defRPr/>
            </a:pPr>
            <a:endParaRPr lang="es-AR" dirty="0"/>
          </a:p>
        </p:txBody>
      </p:sp>
    </p:spTree>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1" name="3 Título"/>
          <p:cNvSpPr>
            <a:spLocks noGrp="1"/>
          </p:cNvSpPr>
          <p:nvPr>
            <p:ph type="ctrTitle"/>
          </p:nvPr>
        </p:nvSpPr>
        <p:spPr>
          <a:xfrm>
            <a:off x="611188" y="1557338"/>
            <a:ext cx="7772400" cy="3816350"/>
          </a:xfrm>
        </p:spPr>
        <p:txBody>
          <a:bodyPr/>
          <a:lstStyle/>
          <a:p>
            <a:r>
              <a:rPr lang="es-AR" smtClean="0"/>
              <a:t>“L. T. E. I. c/ Aguas Argentinas S.A. y otro s/ despido” – CNTRAB – 12/07/2012</a:t>
            </a:r>
          </a:p>
        </p:txBody>
      </p:sp>
    </p:spTree>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70000" lnSpcReduction="20000"/>
          </a:bodyPr>
          <a:lstStyle/>
          <a:p>
            <a:pPr fontAlgn="auto">
              <a:spcAft>
                <a:spcPts val="0"/>
              </a:spcAft>
              <a:buFont typeface="Arial" pitchFamily="34" charset="0"/>
              <a:buNone/>
              <a:defRPr/>
            </a:pPr>
            <a:r>
              <a:rPr lang="es-AR" dirty="0" smtClean="0"/>
              <a:t>        “Se encuentra fuera de controversia que… las partes (trabajador y empleadora) manifestaron que extinguían de mutuo acuerdo el </a:t>
            </a:r>
            <a:r>
              <a:rPr lang="es-AR" u="sng" dirty="0" smtClean="0"/>
              <a:t>vínculo laboral que las unía, de conformidad con lo prescripto por el art. 241, L.C.T. Sin embargo</a:t>
            </a:r>
            <a:r>
              <a:rPr lang="es-AR" dirty="0" smtClean="0"/>
              <a:t>, la señora jueza a quo concluyó, luego de analizar en forma pormenorizada los testimonios…, que estaba acreditado el vicio de la voluntad invocado al demandar, es decir que el dependiente suscribió dicho acuerdo ante la amenaza de efectuarle una denuncia penal.”</a:t>
            </a:r>
            <a:br>
              <a:rPr lang="es-AR" dirty="0" smtClean="0"/>
            </a:br>
            <a:r>
              <a:rPr lang="es-AR" dirty="0" smtClean="0"/>
              <a:t/>
            </a:r>
            <a:br>
              <a:rPr lang="es-AR" dirty="0" smtClean="0"/>
            </a:br>
            <a:r>
              <a:rPr lang="es-AR" dirty="0" smtClean="0"/>
              <a:t>“…incluso </a:t>
            </a:r>
            <a:r>
              <a:rPr lang="es-AR" u="sng" dirty="0" smtClean="0"/>
              <a:t>partiendo de la base de que no hay intimidación por injustas amenazas cuando el que las hace se redujese a poner en ejercicio sus propios derechos (art. 939 C. Civil), para que tal principio pudiera ser aplicado válidamente en el sub examine, la parte interesada -en ese punto la empleadora- debió haber demostrado que, realmente, el trabajador incurrió en un incumplimiento que hubiera podido justificar la denuncia penal, pero ello no acaeció; por el contrario, a del responde se sostuvo que el accionante jamás fue amenazado ni se le imputó falta alguna.”</a:t>
            </a:r>
            <a:endParaRPr lang="es-AR" u="sng" dirty="0"/>
          </a:p>
        </p:txBody>
      </p:sp>
    </p:spTree>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85000" lnSpcReduction="20000"/>
          </a:bodyPr>
          <a:lstStyle/>
          <a:p>
            <a:pPr fontAlgn="auto">
              <a:spcAft>
                <a:spcPts val="0"/>
              </a:spcAft>
              <a:buFont typeface="Arial" pitchFamily="34" charset="0"/>
              <a:buNone/>
              <a:defRPr/>
            </a:pPr>
            <a:r>
              <a:rPr lang="es-AR" dirty="0" smtClean="0"/>
              <a:t>     “Es cierto lo que menciona la recurrente en cuanto a que el art. 230 se encuentra dentro de la Ley de Contrato de Trabajo. La </a:t>
            </a:r>
            <a:r>
              <a:rPr lang="es-AR" dirty="0" err="1" smtClean="0"/>
              <a:t>sentenciante</a:t>
            </a:r>
            <a:r>
              <a:rPr lang="es-AR" dirty="0" smtClean="0"/>
              <a:t> entendió que no era aplicable al caso. </a:t>
            </a:r>
            <a:r>
              <a:rPr lang="es-AR" u="sng" dirty="0" smtClean="0"/>
              <a:t>Coincido con la postura expuesta en el fallo de grado pues, incluso dejando la controversia relativa a si el art. 230 mencionado se aplica o no a las personas jurídicas de propiedad estatal, que se desenvuelven dentro del ámbito del derecho privado como sociedades anónimas, lo cierto es que de la lectura integral del decreto 304/2006 se desprende que se pretendió brindar a los trabajadores que venían desempeñándose en </a:t>
            </a:r>
            <a:r>
              <a:rPr lang="es-AR" b="1" u="sng" dirty="0" smtClean="0"/>
              <a:t>Aguas</a:t>
            </a:r>
            <a:r>
              <a:rPr lang="es-AR" u="sng" dirty="0" smtClean="0"/>
              <a:t> Argentinas S.A. la protección estatuida en la Ley de Contrato de Trabajo, entre las que se destacan el reconocimiento de la antigüedad y la solidaridad dispuesta en el art. 225, L.C.T.”</a:t>
            </a:r>
            <a:br>
              <a:rPr lang="es-AR" u="sng" dirty="0" smtClean="0"/>
            </a:br>
            <a:endParaRPr lang="es-AR" u="sng" dirty="0"/>
          </a:p>
        </p:txBody>
      </p:sp>
    </p:spTree>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70000" lnSpcReduction="20000"/>
          </a:bodyPr>
          <a:lstStyle/>
          <a:p>
            <a:pPr fontAlgn="auto">
              <a:spcAft>
                <a:spcPts val="0"/>
              </a:spcAft>
              <a:buFont typeface="Arial" pitchFamily="34" charset="0"/>
              <a:buNone/>
              <a:defRPr/>
            </a:pPr>
            <a:r>
              <a:rPr lang="es-AR" dirty="0" smtClean="0"/>
              <a:t>   “Se ha dicho que: “El Estado puede incorporar al trabajador que venía prestando servicios en el establecimiento adquirido, pero como no se opera la transferencia del contrato </a:t>
            </a:r>
            <a:r>
              <a:rPr lang="es-AR" dirty="0" err="1" smtClean="0"/>
              <a:t>ope</a:t>
            </a:r>
            <a:r>
              <a:rPr lang="es-AR" dirty="0" smtClean="0"/>
              <a:t> </a:t>
            </a:r>
            <a:r>
              <a:rPr lang="es-AR" dirty="0" err="1" smtClean="0"/>
              <a:t>legis</a:t>
            </a:r>
            <a:r>
              <a:rPr lang="es-AR" dirty="0" smtClean="0"/>
              <a:t>, se tratará de una nueva relación, con pérdida de la antigüedad, a menos </a:t>
            </a:r>
            <a:r>
              <a:rPr lang="es-AR" u="sng" dirty="0" smtClean="0"/>
              <a:t>que la normativa que dispone la estatalización prevea una solución distinta” </a:t>
            </a:r>
            <a:r>
              <a:rPr lang="es-AR" dirty="0" smtClean="0"/>
              <a:t>y, en el caso, </a:t>
            </a:r>
            <a:r>
              <a:rPr lang="es-AR" u="sng" dirty="0" smtClean="0"/>
              <a:t>considero que la interrelación de los considerandos y los artículos mencionados conllevan a sostener que se declaró la aplicación de las normas protectorias del derecho del trabajo entre las que se incluyen la solidaridad consagrada en el art. 228 L.C.T</a:t>
            </a:r>
            <a:r>
              <a:rPr lang="es-AR" dirty="0" smtClean="0"/>
              <a:t>. Tampoco -es claro- el demandante se convirtió en un empleado público, lo cual lógicamente conllevaría consecuencias diferentes y variadas. No controvierte lo expuesto que la extinción del vínculo se hubiera producido en el año 2005 y que el decreto sea de fecha 21 de marzo de 2006, porque más allá de las diferentes opiniones que se plasmaron en su oportunidad, rige la doctrina plenaria sentada por esta Cámara in re </a:t>
            </a:r>
            <a:r>
              <a:rPr lang="es-AR" u="sng" dirty="0" smtClean="0"/>
              <a:t>de aplicación obligatoria conforme art. 303</a:t>
            </a:r>
            <a:r>
              <a:rPr lang="es-AR" dirty="0" smtClean="0"/>
              <a:t> C.P.C.C.N.”</a:t>
            </a:r>
            <a:endParaRPr lang="es-AR" dirty="0"/>
          </a:p>
        </p:txBody>
      </p:sp>
    </p:spTree>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557338"/>
            <a:ext cx="7772400" cy="3816350"/>
          </a:xfrm>
        </p:spPr>
        <p:txBody>
          <a:bodyPr rtlCol="0">
            <a:normAutofit fontScale="90000"/>
          </a:bodyPr>
          <a:lstStyle/>
          <a:p>
            <a:pPr fontAlgn="auto">
              <a:spcAft>
                <a:spcPts val="0"/>
              </a:spcAft>
              <a:defRPr/>
            </a:pPr>
            <a:r>
              <a:rPr lang="es-AR" dirty="0" smtClean="0"/>
              <a:t> </a:t>
            </a:r>
            <a:br>
              <a:rPr lang="es-AR" dirty="0" smtClean="0"/>
            </a:br>
            <a:r>
              <a:rPr lang="es-AR" dirty="0" smtClean="0"/>
              <a:t>“G. N. S. c/ Transportadora de Caudales Juncadella S.A. y otro s/ accidente – </a:t>
            </a:r>
            <a:r>
              <a:rPr lang="es-AR" dirty="0" err="1" smtClean="0"/>
              <a:t>accion</a:t>
            </a:r>
            <a:r>
              <a:rPr lang="es-AR" dirty="0" smtClean="0"/>
              <a:t> civil” – CNTRAB – 31/07/2012</a:t>
            </a:r>
            <a:br>
              <a:rPr lang="es-AR" dirty="0" smtClean="0"/>
            </a:br>
            <a:endParaRPr lang="es-AR" dirty="0"/>
          </a:p>
        </p:txBody>
      </p:sp>
    </p:spTree>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10000"/>
          </a:bodyPr>
          <a:lstStyle/>
          <a:p>
            <a:pPr fontAlgn="auto">
              <a:spcAft>
                <a:spcPts val="0"/>
              </a:spcAft>
              <a:buFont typeface="Arial" pitchFamily="34" charset="0"/>
              <a:buNone/>
              <a:defRPr/>
            </a:pPr>
            <a:r>
              <a:rPr lang="es-AR" dirty="0" smtClean="0"/>
              <a:t>         “Los testimonios…dan cuenta de los movimientos repetitivos y reiterados de muñeca y dedos, de </a:t>
            </a:r>
            <a:r>
              <a:rPr lang="es-AR" u="sng" dirty="0" smtClean="0"/>
              <a:t>modo permanente durante toda la jornada –de 9 hs–, a los qu</a:t>
            </a:r>
            <a:r>
              <a:rPr lang="es-AR" dirty="0" smtClean="0"/>
              <a:t>e estaba sometida la </a:t>
            </a:r>
            <a:r>
              <a:rPr lang="es-AR" u="sng" dirty="0" smtClean="0"/>
              <a:t>actora como cajera, en el conteo y recuento de billetes, ensobrado de dinero y monedas</a:t>
            </a:r>
            <a:r>
              <a:rPr lang="es-AR" dirty="0" smtClean="0"/>
              <a:t>, como así el </a:t>
            </a:r>
            <a:r>
              <a:rPr lang="es-AR" u="sng" dirty="0" smtClean="0"/>
              <a:t>manejo del mouse de la computadora </a:t>
            </a:r>
            <a:r>
              <a:rPr lang="es-AR" dirty="0" smtClean="0"/>
              <a:t>para la carga de datos de las sumas contabilizadas; todo lo cual resulta apto, tal como explicitó el perito médico, para provocar y/o desencadenar la afección en cuestión.”</a:t>
            </a:r>
            <a:br>
              <a:rPr lang="es-AR" dirty="0" smtClean="0"/>
            </a:br>
            <a:r>
              <a:rPr lang="es-AR" dirty="0" smtClean="0"/>
              <a:t/>
            </a:r>
            <a:br>
              <a:rPr lang="es-AR" dirty="0" smtClean="0"/>
            </a:br>
            <a:endParaRPr lang="es-AR" dirty="0"/>
          </a:p>
        </p:txBody>
      </p:sp>
    </p:spTree>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70000" lnSpcReduction="20000"/>
          </a:bodyPr>
          <a:lstStyle/>
          <a:p>
            <a:pPr fontAlgn="auto">
              <a:spcAft>
                <a:spcPts val="0"/>
              </a:spcAft>
              <a:buFont typeface="Arial" pitchFamily="34" charset="0"/>
              <a:buNone/>
              <a:defRPr/>
            </a:pPr>
            <a:r>
              <a:rPr lang="es-AR" dirty="0" smtClean="0"/>
              <a:t>   “En tareas que son idóneas para provocar afecciones como la presente, </a:t>
            </a:r>
            <a:r>
              <a:rPr lang="es-AR" u="sng" dirty="0" smtClean="0"/>
              <a:t>que afectan mayoritariamente a las mujeres, existen distintas medidas preventivas que pueden (y deben) adoptarse en los distintos puestos de trabajo, como </a:t>
            </a:r>
            <a:r>
              <a:rPr lang="es-AR" dirty="0" smtClean="0"/>
              <a:t>buscar que se reduzca el número de movimientos repetitivos de la muñeca cuando sea posible; la utilización de ayudas ergonómicas, como teclados separados, gavetas para teclados, almohadillas para digitar y protectores de muñeca, con la finalidad de mejorar la postura de la muñeca al digitar en teclado e incluso la posición de trabajo (me refiero a la altura de las manos</a:t>
            </a:r>
            <a:r>
              <a:rPr lang="es-AR" u="sng" dirty="0" smtClean="0"/>
              <a:t>); como así el otorgamiento de descansos frecuentes cuando el personal esté digitando; conductas todas estas que la apelante no adoptó y a lo que estaba obligada </a:t>
            </a:r>
            <a:r>
              <a:rPr lang="es-AR" dirty="0" smtClean="0"/>
              <a:t>(conf. arts. 75, L.C.T., </a:t>
            </a:r>
            <a:r>
              <a:rPr lang="es-AR" dirty="0" err="1" smtClean="0"/>
              <a:t>to</a:t>
            </a:r>
            <a:r>
              <a:rPr lang="es-AR" dirty="0" smtClean="0"/>
              <a:t>, 4 ley 19587 y 7, 8, 10 y </a:t>
            </a:r>
            <a:r>
              <a:rPr lang="es-AR" dirty="0" err="1" smtClean="0"/>
              <a:t>conc</a:t>
            </a:r>
            <a:r>
              <a:rPr lang="es-AR" dirty="0" smtClean="0"/>
              <a:t>. </a:t>
            </a:r>
            <a:r>
              <a:rPr lang="es-AR" dirty="0" err="1" smtClean="0"/>
              <a:t>dec</a:t>
            </a:r>
            <a:r>
              <a:rPr lang="es-AR" dirty="0" smtClean="0"/>
              <a:t>. 911/96), lo cual la responsabiliza, porque no es dudoso que, en esas condiciones operativas (o de desempeñó de la tarea), lo menos que se verifica es un supuesto de negligencia patronal (conf. arts. 512 y 902 C. Civil), pues debió representarse necesariamente el resultado, máxime después de las primeras manifestaciones de la reclamante, y pese a ello no adoptó medida alguna de protección de la trabajadora.”</a:t>
            </a:r>
            <a:endParaRPr lang="es-AR" dirty="0"/>
          </a:p>
        </p:txBody>
      </p:sp>
    </p:spTree>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77500" lnSpcReduction="20000"/>
          </a:bodyPr>
          <a:lstStyle/>
          <a:p>
            <a:pPr fontAlgn="auto">
              <a:spcAft>
                <a:spcPts val="0"/>
              </a:spcAft>
              <a:buFont typeface="Arial" pitchFamily="34" charset="0"/>
              <a:buNone/>
              <a:defRPr/>
            </a:pPr>
            <a:r>
              <a:rPr lang="es-AR" dirty="0" smtClean="0"/>
              <a:t>    “El hecho que la </a:t>
            </a:r>
            <a:r>
              <a:rPr lang="es-AR" u="sng" dirty="0" smtClean="0"/>
              <a:t>accionante hubiera sido intervenida quirúrgicamente por su obra social y no por la ART codemandada, no indica nada, porque no puede inferirse, a partir de ello, que se trató de una enfermedad inculpable</a:t>
            </a:r>
            <a:r>
              <a:rPr lang="es-AR" dirty="0" smtClean="0"/>
              <a:t> (está demostrado lo contrario), y menos aún sostenerse, a diferencia de lo expuesto por La Segunda ART S.A. </a:t>
            </a:r>
            <a:r>
              <a:rPr lang="es-AR" u="sng" dirty="0" smtClean="0"/>
              <a:t>en su responde, que se trata de una enfermedad no listada </a:t>
            </a:r>
            <a:r>
              <a:rPr lang="es-AR" dirty="0" smtClean="0"/>
              <a:t>(de hecho, está expresamente mencionada en el Listado de Enfermedades Profesionales previstas por el </a:t>
            </a:r>
            <a:r>
              <a:rPr lang="es-AR" dirty="0" err="1" smtClean="0"/>
              <a:t>dec</a:t>
            </a:r>
            <a:r>
              <a:rPr lang="es-AR" dirty="0" smtClean="0"/>
              <a:t>. 658/96, reglamentario del art. 6, inc. 2, ley 24.557, en el Anexo I. Agente: Posiciones Forzadas y Gestos Repetitivos en el Trabajo I –Extremidad Superior-, Síndrome del Túnel Carpiano), guardando relación la determinación de la incapacidad que realizó el perito médico con los baremos citados, cuya razonabilidad no está en tela de juicio.”</a:t>
            </a:r>
            <a:br>
              <a:rPr lang="es-AR" dirty="0" smtClean="0"/>
            </a:br>
            <a:r>
              <a:rPr lang="es-AR" dirty="0" smtClean="0"/>
              <a:t/>
            </a:r>
            <a:br>
              <a:rPr lang="es-AR" dirty="0" smtClean="0"/>
            </a:br>
            <a:endParaRPr lang="es-AR" u="sng" dirty="0" smtClean="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1 Título"/>
          <p:cNvSpPr>
            <a:spLocks noGrp="1"/>
          </p:cNvSpPr>
          <p:nvPr>
            <p:ph type="title"/>
          </p:nvPr>
        </p:nvSpPr>
        <p:spPr/>
        <p:txBody>
          <a:bodyPr/>
          <a:lstStyle/>
          <a:p>
            <a:r>
              <a:rPr lang="es-AR" smtClean="0"/>
              <a:t>AUTONOMOS </a:t>
            </a:r>
          </a:p>
        </p:txBody>
      </p:sp>
      <p:sp>
        <p:nvSpPr>
          <p:cNvPr id="20482" name="2 Marcador de contenido"/>
          <p:cNvSpPr>
            <a:spLocks noGrp="1"/>
          </p:cNvSpPr>
          <p:nvPr>
            <p:ph idx="1"/>
          </p:nvPr>
        </p:nvSpPr>
        <p:spPr>
          <a:xfrm>
            <a:off x="457200" y="1196975"/>
            <a:ext cx="8229600" cy="4929188"/>
          </a:xfrm>
        </p:spPr>
        <p:txBody>
          <a:bodyPr/>
          <a:lstStyle/>
          <a:p>
            <a:pPr>
              <a:buFont typeface="Arial" charset="0"/>
              <a:buNone/>
            </a:pPr>
            <a:r>
              <a:rPr lang="es-ES" smtClean="0"/>
              <a:t>     a partir </a:t>
            </a:r>
            <a:r>
              <a:rPr lang="es-AR" smtClean="0"/>
              <a:t> de septiembre de 2012 las categorias del jubilado en actividad asciende a: </a:t>
            </a:r>
          </a:p>
        </p:txBody>
      </p:sp>
      <p:graphicFrame>
        <p:nvGraphicFramePr>
          <p:cNvPr id="4" name="3 Tabla"/>
          <p:cNvGraphicFramePr>
            <a:graphicFrameLocks noGrp="1"/>
          </p:cNvGraphicFramePr>
          <p:nvPr/>
        </p:nvGraphicFramePr>
        <p:xfrm>
          <a:off x="1547813" y="2636838"/>
          <a:ext cx="6096000" cy="1822450"/>
        </p:xfrm>
        <a:graphic>
          <a:graphicData uri="http://schemas.openxmlformats.org/drawingml/2006/table">
            <a:tbl>
              <a:tblPr firstRow="1" bandRow="1">
                <a:tableStyleId>{5C22544A-7EE6-4342-B048-85BDC9FD1C3A}</a:tableStyleId>
              </a:tblPr>
              <a:tblGrid>
                <a:gridCol w="3048000"/>
                <a:gridCol w="3048000"/>
              </a:tblGrid>
              <a:tr h="1080120">
                <a:tc>
                  <a:txBody>
                    <a:bodyPr/>
                    <a:lstStyle/>
                    <a:p>
                      <a:pPr algn="just">
                        <a:lnSpc>
                          <a:spcPct val="115000"/>
                        </a:lnSpc>
                        <a:spcBef>
                          <a:spcPts val="600"/>
                        </a:spcBef>
                        <a:spcAft>
                          <a:spcPts val="600"/>
                        </a:spcAft>
                      </a:pPr>
                      <a:r>
                        <a:rPr lang="es-AR" sz="3200" b="1" u="sng" dirty="0" smtClean="0">
                          <a:latin typeface="Calibri"/>
                          <a:ea typeface="Calibri"/>
                          <a:cs typeface="Times New Roman"/>
                        </a:rPr>
                        <a:t>Categorías</a:t>
                      </a:r>
                      <a:endParaRPr lang="es-AR" sz="3200" dirty="0">
                        <a:latin typeface="Calibri"/>
                        <a:ea typeface="Calibri"/>
                        <a:cs typeface="Times New Roman"/>
                      </a:endParaRPr>
                    </a:p>
                  </a:txBody>
                  <a:tcPr marL="44450" marR="44450" marT="0" marB="0"/>
                </a:tc>
                <a:tc>
                  <a:txBody>
                    <a:bodyPr/>
                    <a:lstStyle/>
                    <a:p>
                      <a:pPr algn="just">
                        <a:lnSpc>
                          <a:spcPct val="115000"/>
                        </a:lnSpc>
                        <a:spcBef>
                          <a:spcPts val="600"/>
                        </a:spcBef>
                        <a:spcAft>
                          <a:spcPts val="600"/>
                        </a:spcAft>
                      </a:pPr>
                      <a:r>
                        <a:rPr lang="es-AR" sz="3200" b="1" u="sng" smtClean="0">
                          <a:latin typeface="Calibri"/>
                          <a:ea typeface="Calibri"/>
                          <a:cs typeface="Times New Roman"/>
                        </a:rPr>
                        <a:t>Importes en pesos</a:t>
                      </a:r>
                      <a:endParaRPr lang="es-AR" sz="3200" dirty="0">
                        <a:latin typeface="Calibri"/>
                        <a:ea typeface="Calibri"/>
                        <a:cs typeface="Times New Roman"/>
                      </a:endParaRPr>
                    </a:p>
                  </a:txBody>
                  <a:tcPr marL="44450" marR="44450" marT="0" marB="0"/>
                </a:tc>
              </a:tr>
              <a:tr h="509776">
                <a:tc>
                  <a:txBody>
                    <a:bodyPr/>
                    <a:lstStyle/>
                    <a:p>
                      <a:pPr algn="ctr">
                        <a:lnSpc>
                          <a:spcPct val="115000"/>
                        </a:lnSpc>
                        <a:spcBef>
                          <a:spcPts val="600"/>
                        </a:spcBef>
                        <a:spcAft>
                          <a:spcPts val="600"/>
                        </a:spcAft>
                      </a:pPr>
                      <a:r>
                        <a:rPr lang="es-AR" sz="4000" dirty="0">
                          <a:latin typeface="Calibri"/>
                          <a:ea typeface="Calibri"/>
                          <a:cs typeface="Times New Roman"/>
                        </a:rPr>
                        <a:t>I</a:t>
                      </a:r>
                    </a:p>
                  </a:txBody>
                  <a:tcPr marL="44450" marR="44450" marT="0" marB="0"/>
                </a:tc>
                <a:tc>
                  <a:txBody>
                    <a:bodyPr/>
                    <a:lstStyle/>
                    <a:p>
                      <a:pPr algn="ctr">
                        <a:lnSpc>
                          <a:spcPct val="115000"/>
                        </a:lnSpc>
                        <a:spcBef>
                          <a:spcPts val="600"/>
                        </a:spcBef>
                        <a:spcAft>
                          <a:spcPts val="600"/>
                        </a:spcAft>
                      </a:pPr>
                      <a:r>
                        <a:rPr lang="es-AR" sz="4000" dirty="0">
                          <a:latin typeface="Calibri"/>
                          <a:ea typeface="Calibri"/>
                          <a:cs typeface="Times New Roman"/>
                        </a:rPr>
                        <a:t>294,2</a:t>
                      </a:r>
                    </a:p>
                  </a:txBody>
                  <a:tcPr marL="44450" marR="44450" marT="0" marB="0"/>
                </a:tc>
              </a:tr>
            </a:tbl>
          </a:graphicData>
        </a:graphic>
      </p:graphicFrame>
    </p:spTree>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993" name="2 Marcador de contenido"/>
          <p:cNvSpPr>
            <a:spLocks noGrp="1"/>
          </p:cNvSpPr>
          <p:nvPr>
            <p:ph idx="1"/>
          </p:nvPr>
        </p:nvSpPr>
        <p:spPr>
          <a:xfrm>
            <a:off x="457200" y="260350"/>
            <a:ext cx="8229600" cy="5865813"/>
          </a:xfrm>
        </p:spPr>
        <p:txBody>
          <a:bodyPr/>
          <a:lstStyle/>
          <a:p>
            <a:pPr>
              <a:buFont typeface="Arial" charset="0"/>
              <a:buNone/>
            </a:pPr>
            <a:r>
              <a:rPr lang="es-AR" smtClean="0"/>
              <a:t>    “</a:t>
            </a:r>
            <a:r>
              <a:rPr lang="es-AR" u="sng" smtClean="0"/>
              <a:t>un deber legal que guarde un nexo adecuado de causalidad con el daño provocado (arts. 904, 905, 906, 1074 del Código Civil), propongo admitir la queja y revocar la sentencia en cuanto condena solidariamente a la ART, a resarcir a la actora con fundamento en el artículo 1074 del Código Civil, sin perjuicio de su responsabilidad en los términos de la póliza pactada y de conformidad con lo previsto por la ley 24.557…”</a:t>
            </a:r>
          </a:p>
        </p:txBody>
      </p:sp>
    </p:spTree>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557338"/>
            <a:ext cx="7772400" cy="3816350"/>
          </a:xfrm>
        </p:spPr>
        <p:txBody>
          <a:bodyPr rtlCol="0">
            <a:normAutofit fontScale="90000"/>
          </a:bodyPr>
          <a:lstStyle/>
          <a:p>
            <a:pPr fontAlgn="auto">
              <a:spcAft>
                <a:spcPts val="0"/>
              </a:spcAft>
              <a:defRPr/>
            </a:pPr>
            <a:r>
              <a:rPr lang="es-AR" dirty="0" smtClean="0"/>
              <a:t> </a:t>
            </a:r>
            <a:br>
              <a:rPr lang="es-AR" dirty="0" smtClean="0"/>
            </a:br>
            <a:r>
              <a:rPr lang="es-AR" dirty="0" smtClean="0"/>
              <a:t>"G. M. R. c/ DE y DE Desobstrucciones y Desagotes S.A. s/ despido" – CNTRAB – 05/06/2012</a:t>
            </a:r>
            <a:br>
              <a:rPr lang="es-AR" dirty="0" smtClean="0"/>
            </a:br>
            <a:r>
              <a:rPr lang="es-AR" dirty="0" smtClean="0"/>
              <a:t/>
            </a:r>
            <a:br>
              <a:rPr lang="es-AR" dirty="0" smtClean="0"/>
            </a:br>
            <a:endParaRPr lang="es-AR" dirty="0"/>
          </a:p>
        </p:txBody>
      </p:sp>
    </p:spTree>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10000"/>
          </a:bodyPr>
          <a:lstStyle/>
          <a:p>
            <a:pPr fontAlgn="auto">
              <a:spcAft>
                <a:spcPts val="0"/>
              </a:spcAft>
              <a:buFont typeface="Arial" pitchFamily="34" charset="0"/>
              <a:buNone/>
              <a:defRPr/>
            </a:pPr>
            <a:r>
              <a:rPr lang="es-AR" dirty="0" smtClean="0"/>
              <a:t> “Valoradas </a:t>
            </a:r>
            <a:r>
              <a:rPr lang="es-AR" u="sng" dirty="0" smtClean="0"/>
              <a:t>los testimonios y las presunciones que emanan de los documentos obrantes en el Anexo Nro. 2573, precedentemente analizados en conjunto y a la luz de las reglas de la sana crítica </a:t>
            </a:r>
            <a:r>
              <a:rPr lang="es-AR" dirty="0" smtClean="0"/>
              <a:t>(conf. art. 163 inc. 5 y 386 del ÇCPCCN y 90 LO), cabe concluir </a:t>
            </a:r>
            <a:r>
              <a:rPr lang="es-AR" u="sng" dirty="0" smtClean="0"/>
              <a:t>que está suficientemente acreditada que el actor ha incurrido en “concurrencia desleal”, pues ofrecía por cuenta propia servicios que constituyen el objeto de la actividad empresaria desplegada por la </a:t>
            </a:r>
            <a:r>
              <a:rPr lang="es-AR" dirty="0" smtClean="0"/>
              <a:t>demandada </a:t>
            </a:r>
            <a:r>
              <a:rPr lang="es-AR" u="sng" dirty="0" smtClean="0"/>
              <a:t>y captaba clientela de ésta en provecho propio.”</a:t>
            </a:r>
            <a:r>
              <a:rPr lang="es-AR" dirty="0" smtClean="0"/>
              <a:t/>
            </a:r>
            <a:br>
              <a:rPr lang="es-AR" dirty="0" smtClean="0"/>
            </a:br>
            <a:r>
              <a:rPr lang="es-AR" dirty="0" smtClean="0"/>
              <a:t/>
            </a:r>
            <a:br>
              <a:rPr lang="es-AR" dirty="0" smtClean="0"/>
            </a:br>
            <a:endParaRPr lang="es-AR" dirty="0"/>
          </a:p>
        </p:txBody>
      </p:sp>
    </p:spTree>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70000" lnSpcReduction="20000"/>
          </a:bodyPr>
          <a:lstStyle/>
          <a:p>
            <a:pPr fontAlgn="auto">
              <a:spcAft>
                <a:spcPts val="0"/>
              </a:spcAft>
              <a:buFont typeface="Arial" pitchFamily="34" charset="0"/>
              <a:buNone/>
              <a:defRPr/>
            </a:pPr>
            <a:r>
              <a:rPr lang="es-AR" dirty="0" smtClean="0"/>
              <a:t/>
            </a:r>
            <a:br>
              <a:rPr lang="es-AR" dirty="0" smtClean="0"/>
            </a:br>
            <a:r>
              <a:rPr lang="es-AR" dirty="0" smtClean="0"/>
              <a:t>“Fernández Madrid en su obra Tratado Práctico de Derecho del Trabajo, señala que las partes </a:t>
            </a:r>
            <a:r>
              <a:rPr lang="es-AR" u="sng" dirty="0" smtClean="0"/>
              <a:t>deben actuar de acuerdo con principios impuestos por una recíproca lealtad de conducta </a:t>
            </a:r>
            <a:r>
              <a:rPr lang="es-AR" dirty="0" smtClean="0"/>
              <a:t>(situación objetiva), y con la creencia de que se respetan dichos principios (situación subjetiva), tratando de no frustrar con su proceder las expectativas de la otra parte acerca de su prestación. </a:t>
            </a:r>
            <a:r>
              <a:rPr lang="es-AR" dirty="0" err="1" smtClean="0"/>
              <a:t>Krotoschin</a:t>
            </a:r>
            <a:r>
              <a:rPr lang="es-AR" dirty="0" smtClean="0"/>
              <a:t> “Tratado Práctico de Derecho del Trabajo”, T. I pág. 213 dice que debe concurrir una verdadera competencia o, por lo menos, la posibilidad de que dicha actividad redunde en perjuicio para el patrono. </a:t>
            </a:r>
            <a:r>
              <a:rPr lang="es-AR" dirty="0" err="1" smtClean="0"/>
              <a:t>Livellara</a:t>
            </a:r>
            <a:r>
              <a:rPr lang="es-AR" dirty="0" smtClean="0"/>
              <a:t> Carlos A, en la “Ley de Contrato de Trabajo” Jorge Rodríguez </a:t>
            </a:r>
            <a:r>
              <a:rPr lang="es-AR" dirty="0" err="1" smtClean="0"/>
              <a:t>Mancini</a:t>
            </a:r>
            <a:r>
              <a:rPr lang="es-AR" dirty="0" smtClean="0"/>
              <a:t> (</a:t>
            </a:r>
            <a:r>
              <a:rPr lang="es-AR" dirty="0" err="1" smtClean="0"/>
              <a:t>dir.</a:t>
            </a:r>
            <a:r>
              <a:rPr lang="es-AR" dirty="0" smtClean="0"/>
              <a:t>) Tomo II </a:t>
            </a:r>
            <a:r>
              <a:rPr lang="es-AR" dirty="0" err="1" smtClean="0"/>
              <a:t>pag</a:t>
            </a:r>
            <a:r>
              <a:rPr lang="es-AR" dirty="0" smtClean="0"/>
              <a:t>. 1134/1135 señala que la concurrencia desleal presupone la existencia de actividades laborales por parte del trabajador, idénticas o análogas a las que cumple para el empleador, de la misma rama industrial, comercial o de servicios, que generen intereses contradictorios con los de la empresa. La obligación de abstenerse abarca tanto los actos propios de concurrencia (por cuenta propia), como los actos de colaboración a terceros (por cuenta ajena), que ejerzan competencia al empleador, hacia quien debe fidelidad el trabajador).”</a:t>
            </a:r>
            <a:endParaRPr lang="es-AR" dirty="0"/>
          </a:p>
        </p:txBody>
      </p:sp>
    </p:spTree>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70000" lnSpcReduction="20000"/>
          </a:bodyPr>
          <a:lstStyle/>
          <a:p>
            <a:pPr fontAlgn="auto">
              <a:spcAft>
                <a:spcPts val="0"/>
              </a:spcAft>
              <a:buFont typeface="Arial" pitchFamily="34" charset="0"/>
              <a:buNone/>
              <a:defRPr/>
            </a:pPr>
            <a:r>
              <a:rPr lang="es-AR" dirty="0" smtClean="0"/>
              <a:t>     “El deber de no concurrencia o de no competencia desleal está comprendido dentro del más amplio deber de fidelidad (conf. Torres, Roberto E. “Aspectos referidos a los deberes de fidelidad y no concurrencia Pub. DT 1995-B, 1598; Amanda B. </a:t>
            </a:r>
            <a:r>
              <a:rPr lang="es-AR" dirty="0" err="1" smtClean="0"/>
              <a:t>Caubet</a:t>
            </a:r>
            <a:r>
              <a:rPr lang="es-AR" dirty="0" smtClean="0"/>
              <a:t> “Deber de no concurrencia” Pub. </a:t>
            </a:r>
            <a:r>
              <a:rPr lang="es-AR" dirty="0" err="1" smtClean="0"/>
              <a:t>Errepar</a:t>
            </a:r>
            <a:r>
              <a:rPr lang="es-AR" dirty="0" smtClean="0"/>
              <a:t> XXIII pág. 623 6/2009). Para el Dr. Carlos </a:t>
            </a:r>
            <a:r>
              <a:rPr lang="es-AR" dirty="0" err="1" smtClean="0"/>
              <a:t>Etala</a:t>
            </a:r>
            <a:r>
              <a:rPr lang="es-AR" dirty="0" smtClean="0"/>
              <a:t> el </a:t>
            </a:r>
            <a:r>
              <a:rPr lang="es-AR" u="sng" dirty="0" smtClean="0"/>
              <a:t>deber de no concurrencia tiene relación con el deber de fidelidad. Señala que la actividad desplegada por el trabajador infiel debe ser “una verdadera competencia” o, por lo menos, la posibilidad de que esa actividad redunde en perjuicio para el empleador afectando sus intereses. </a:t>
            </a:r>
            <a:r>
              <a:rPr lang="es-AR" dirty="0" smtClean="0"/>
              <a:t>(conf. </a:t>
            </a:r>
            <a:r>
              <a:rPr lang="es-AR" dirty="0" err="1" smtClean="0"/>
              <a:t>Etala</a:t>
            </a:r>
            <a:r>
              <a:rPr lang="es-AR" dirty="0" smtClean="0"/>
              <a:t> Carlos “Ley de Contrato Comentada” Quinta Edición, Editorial </a:t>
            </a:r>
            <a:r>
              <a:rPr lang="es-AR" dirty="0" err="1" smtClean="0"/>
              <a:t>Astrea</a:t>
            </a:r>
            <a:r>
              <a:rPr lang="es-AR" dirty="0" smtClean="0"/>
              <a:t>, año 2005, pág. 267). Miguel A. </a:t>
            </a:r>
            <a:r>
              <a:rPr lang="es-AR" dirty="0" err="1" smtClean="0"/>
              <a:t>Sardegna</a:t>
            </a:r>
            <a:r>
              <a:rPr lang="es-AR" dirty="0" smtClean="0"/>
              <a:t> también correlaciona el deber de no concurrencia con el deber de fidelidad, pero entiende que es una consecuencia del principio de buena fe (conf. </a:t>
            </a:r>
            <a:r>
              <a:rPr lang="es-AR" dirty="0" err="1" smtClean="0"/>
              <a:t>Sardegna</a:t>
            </a:r>
            <a:r>
              <a:rPr lang="es-AR" dirty="0" smtClean="0"/>
              <a:t> Miguel “Ley de Contrato de Trabajo Comentada”, Edit. Universidad, Décima Edición, pág. 235, 2007).”</a:t>
            </a:r>
            <a:br>
              <a:rPr lang="es-AR" dirty="0" smtClean="0"/>
            </a:br>
            <a:r>
              <a:rPr lang="es-AR" dirty="0" smtClean="0"/>
              <a:t/>
            </a:r>
            <a:br>
              <a:rPr lang="es-AR" dirty="0" smtClean="0"/>
            </a:br>
            <a:r>
              <a:rPr lang="es-AR" dirty="0" smtClean="0"/>
              <a:t>“</a:t>
            </a:r>
            <a:r>
              <a:rPr lang="es-AR" u="sng" dirty="0" smtClean="0"/>
              <a:t>Los deberes que imponen los arts. 62 y 63 de la L.C.T y, en especial, el deber de fidelidad y no concurrencia cuyo cumplimiento exigen el art. 85 y el 88 de la L.C.T, tienen un contenido ético y patrimonial.”  POR LO CUAL SE JUSTIFICA EL DESPIDO CON CAUSA</a:t>
            </a:r>
          </a:p>
          <a:p>
            <a:pPr fontAlgn="auto">
              <a:spcAft>
                <a:spcPts val="0"/>
              </a:spcAft>
              <a:buFont typeface="Arial" pitchFamily="34" charset="0"/>
              <a:buChar char="•"/>
              <a:defRPr/>
            </a:pPr>
            <a:endParaRPr lang="es-AR" dirty="0"/>
          </a:p>
        </p:txBody>
      </p:sp>
    </p:spTree>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113" name="3 Título"/>
          <p:cNvSpPr>
            <a:spLocks noGrp="1"/>
          </p:cNvSpPr>
          <p:nvPr>
            <p:ph type="ctrTitle"/>
          </p:nvPr>
        </p:nvSpPr>
        <p:spPr>
          <a:xfrm>
            <a:off x="611188" y="1557338"/>
            <a:ext cx="7772400" cy="3816350"/>
          </a:xfrm>
        </p:spPr>
        <p:txBody>
          <a:bodyPr/>
          <a:lstStyle/>
          <a:p>
            <a:r>
              <a:rPr lang="es-AR" smtClean="0"/>
              <a:t>“Fernandez Edgardo Alberto c/Universidad Argentina de la Empresa UADE s/despido” – CNTRAB – 07/06/2012</a:t>
            </a:r>
          </a:p>
        </p:txBody>
      </p:sp>
    </p:spTree>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20000"/>
          </a:bodyPr>
          <a:lstStyle/>
          <a:p>
            <a:pPr fontAlgn="auto">
              <a:spcAft>
                <a:spcPts val="0"/>
              </a:spcAft>
              <a:buFont typeface="Arial" pitchFamily="34" charset="0"/>
              <a:buNone/>
              <a:defRPr/>
            </a:pPr>
            <a:r>
              <a:rPr lang="es-AR" dirty="0" smtClean="0"/>
              <a:t>      El artículo 57 de la L.C.T. dispone que “Constituirá presunción en contra del </a:t>
            </a:r>
            <a:r>
              <a:rPr lang="es-AR" u="sng" dirty="0" smtClean="0"/>
              <a:t>empleador su silencio…, el cual “…deberá subsistir durante un plazo razonable, el que nunca será inferior a 2 días hábiles</a:t>
            </a:r>
            <a:r>
              <a:rPr lang="es-AR" dirty="0" smtClean="0"/>
              <a:t>”. A mi juicio los días hábiles a que se refiere la norma son aquellos que no son considerados inhábiles de acuerdo al calendario, criterio que es seguido, por ejemplo, por el artículo 151, párrafo primero, de dicho cuerpo legal y ratificado por el artículo 160, denominado “Día hábil”, que establece que “En las licencias referidas en los incisos a), c) y d) del artículo 158, deberá necesariamente computarse un día hábil, cuando las mismas coincidieran con días domingo, feriados o no laborables”. </a:t>
            </a:r>
            <a:endParaRPr lang="es-AR" dirty="0"/>
          </a:p>
        </p:txBody>
      </p:sp>
    </p:spTree>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20000"/>
          </a:bodyPr>
          <a:lstStyle/>
          <a:p>
            <a:pPr fontAlgn="auto">
              <a:spcAft>
                <a:spcPts val="0"/>
              </a:spcAft>
              <a:buFont typeface="Arial" pitchFamily="34" charset="0"/>
              <a:buNone/>
              <a:defRPr/>
            </a:pPr>
            <a:r>
              <a:rPr lang="es-AR" u="sng" dirty="0" smtClean="0"/>
              <a:t>   Vale decir que para el legislador solo son inhábiles los domingos, feriados o no laborables</a:t>
            </a:r>
            <a:r>
              <a:rPr lang="es-AR" dirty="0" smtClean="0"/>
              <a:t>. A su vez el artículo 204, prohíbe trabajar los sábados después de las 13 horas, pudiendo extraerse del texto del artículo 207, que la prestación de servicios ese día (después de las 13) y el domingo es considerada trabajo en día inhábil, caso contrario no tendría sentido la obligación de otorgar descanso compensatorio a partir del primer día hábil de la semana subsiguiente. En el sentido expuesto, el </a:t>
            </a:r>
            <a:r>
              <a:rPr lang="es-AR" dirty="0" err="1" smtClean="0"/>
              <a:t>Dec</a:t>
            </a:r>
            <a:r>
              <a:rPr lang="es-AR" dirty="0" smtClean="0"/>
              <a:t>. 16115/33, reglamentario de la ley 11.544 fija, en su artículo 1º, la limitación del trabajo a razón de 8 horas por día laborable a condición de que las tareas del sábado terminen a las 13 horas.”</a:t>
            </a:r>
            <a:endParaRPr lang="es-AR" dirty="0"/>
          </a:p>
        </p:txBody>
      </p:sp>
    </p:spTree>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lnSpcReduction="10000"/>
          </a:bodyPr>
          <a:lstStyle/>
          <a:p>
            <a:pPr fontAlgn="auto">
              <a:spcAft>
                <a:spcPts val="0"/>
              </a:spcAft>
              <a:buFont typeface="Arial" pitchFamily="34" charset="0"/>
              <a:buNone/>
              <a:defRPr/>
            </a:pPr>
            <a:r>
              <a:rPr lang="es-AR" dirty="0" smtClean="0"/>
              <a:t>    “No puede </a:t>
            </a:r>
            <a:r>
              <a:rPr lang="es-AR" u="sng" dirty="0" smtClean="0"/>
              <a:t>negarse que el sábado es un día hábil que computa para el plazo del artículo 57 de la L.C.T. Esta es la interpretación que mejor conjuga el principio consagrado en el artículo 9 de la L.C.T., más aun en el caso de autos que el lunes siguiente a la recepción de la intimación del trabajador fue feriado, lo que no permite sino considerar especulativa e incumplidora del deber de obrar de buena fe, la respuesta cursada recién el martes siguiente.”</a:t>
            </a:r>
            <a:r>
              <a:rPr lang="es-AR" dirty="0" smtClean="0"/>
              <a:t/>
            </a:r>
            <a:br>
              <a:rPr lang="es-AR" dirty="0" smtClean="0"/>
            </a:br>
            <a:endParaRPr lang="es-AR" dirty="0"/>
          </a:p>
        </p:txBody>
      </p:sp>
    </p:spTree>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4209" name="2 Marcador de contenido"/>
          <p:cNvSpPr>
            <a:spLocks noGrp="1"/>
          </p:cNvSpPr>
          <p:nvPr>
            <p:ph idx="1"/>
          </p:nvPr>
        </p:nvSpPr>
        <p:spPr>
          <a:xfrm>
            <a:off x="457200" y="260350"/>
            <a:ext cx="8229600" cy="5865813"/>
          </a:xfrm>
        </p:spPr>
        <p:txBody>
          <a:bodyPr/>
          <a:lstStyle/>
          <a:p>
            <a:pPr>
              <a:buFont typeface="Arial" charset="0"/>
              <a:buNone/>
            </a:pPr>
            <a:r>
              <a:rPr lang="es-AR" smtClean="0"/>
              <a:t>   “Cabe interpretar </a:t>
            </a:r>
            <a:r>
              <a:rPr lang="es-AR" u="sng" smtClean="0"/>
              <a:t>que fue extemporánea la respuesta efectuada por la accionada, circunstancia que torna aplicable la presunción emergente del artículo 57 de la L.C.T. En función de ella se debe presumir que las conductas denunciadas por el actor existieron en la realidad</a:t>
            </a:r>
            <a:r>
              <a:rPr lang="es-AR" smtClean="0"/>
              <a:t>.”</a:t>
            </a:r>
            <a:br>
              <a:rPr lang="es-AR" smtClean="0"/>
            </a:br>
            <a:r>
              <a:rPr lang="es-AR" smtClean="0"/>
              <a:t/>
            </a:r>
            <a:br>
              <a:rPr lang="es-AR" smtClean="0"/>
            </a:br>
            <a:endParaRPr lang="es-AR" smtClean="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3 Título"/>
          <p:cNvSpPr>
            <a:spLocks noGrp="1"/>
          </p:cNvSpPr>
          <p:nvPr>
            <p:ph type="ctrTitle"/>
          </p:nvPr>
        </p:nvSpPr>
        <p:spPr/>
        <p:txBody>
          <a:bodyPr/>
          <a:lstStyle/>
          <a:p>
            <a:r>
              <a:rPr lang="es-AR" sz="6000" smtClean="0"/>
              <a:t>ASIGNACIONES </a:t>
            </a:r>
            <a:br>
              <a:rPr lang="es-AR" sz="6000" smtClean="0"/>
            </a:br>
            <a:r>
              <a:rPr lang="es-AR" sz="6000" smtClean="0"/>
              <a:t>FAMILIARES</a:t>
            </a:r>
          </a:p>
        </p:txBody>
      </p:sp>
    </p:spTree>
  </p:cSld>
  <p:clrMapOvr>
    <a:masterClrMapping/>
  </p:clrMapOvr>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3" name="2 Marcador de contenido"/>
          <p:cNvSpPr>
            <a:spLocks noGrp="1"/>
          </p:cNvSpPr>
          <p:nvPr>
            <p:ph idx="1"/>
          </p:nvPr>
        </p:nvSpPr>
        <p:spPr>
          <a:xfrm>
            <a:off x="457200" y="260350"/>
            <a:ext cx="8229600" cy="5865813"/>
          </a:xfrm>
        </p:spPr>
        <p:txBody>
          <a:bodyPr/>
          <a:lstStyle/>
          <a:p>
            <a:pPr>
              <a:buFont typeface="Arial" charset="0"/>
              <a:buNone/>
            </a:pPr>
            <a:r>
              <a:rPr lang="es-AR" smtClean="0"/>
              <a:t>    “Las pruebas aportadas lucen convictivas a los fines de tener por acreditado el hostigamiento invocado y la posterior negación de tareas al actor</a:t>
            </a:r>
            <a:r>
              <a:rPr lang="es-AR" u="sng" smtClean="0"/>
              <a:t>, luego de una extensa trayectoria académica y con más de treinta años de antigüedad dentro de la universidad. No sólo se demostró que el despido fue causado sino también que la conducta de la demandada ha sido maliciosa, sancionable independientemente de la que implica el despido unilateral sin causa</a:t>
            </a:r>
            <a:r>
              <a:rPr lang="es-AR" smtClean="0"/>
              <a:t>. </a:t>
            </a:r>
          </a:p>
        </p:txBody>
      </p:sp>
    </p:spTree>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lnSpcReduction="10000"/>
          </a:bodyPr>
          <a:lstStyle/>
          <a:p>
            <a:pPr fontAlgn="auto">
              <a:spcAft>
                <a:spcPts val="0"/>
              </a:spcAft>
              <a:buFont typeface="Arial" pitchFamily="34" charset="0"/>
              <a:buNone/>
              <a:defRPr/>
            </a:pPr>
            <a:r>
              <a:rPr lang="es-AR" dirty="0" smtClean="0"/>
              <a:t>    “Esa ilicitud autónoma es apta para producir en cualquier ser humano </a:t>
            </a:r>
            <a:r>
              <a:rPr lang="es-AR" u="sng" dirty="0" smtClean="0"/>
              <a:t>común agravio en el espíritu el que debe ser resarcido, pues no está mensurado en la tarifa del art. 245 L.C.T. En tal inteligencia</a:t>
            </a:r>
            <a:r>
              <a:rPr lang="es-AR" dirty="0" smtClean="0"/>
              <a:t>, resulta procedente la reparación del daño moral, no sólo por estar sobre sus hombros las obligaciones que la L.C.T. pone a su cargo, sino también por resultar la empleadora titular de las facultades de organización y dirección de la empresa (</a:t>
            </a:r>
            <a:r>
              <a:rPr lang="es-AR" dirty="0" err="1" smtClean="0"/>
              <a:t>cfr</a:t>
            </a:r>
            <a:r>
              <a:rPr lang="es-AR" dirty="0" smtClean="0"/>
              <a:t> arts. 64 y 65 de la L.C.T. y arts. 522 y 1078 del C. Civil).”</a:t>
            </a:r>
          </a:p>
          <a:p>
            <a:pPr fontAlgn="auto">
              <a:spcAft>
                <a:spcPts val="0"/>
              </a:spcAft>
              <a:buFont typeface="Arial" pitchFamily="34" charset="0"/>
              <a:buChar char="•"/>
              <a:defRPr/>
            </a:pPr>
            <a:endParaRPr lang="es-AR" dirty="0"/>
          </a:p>
        </p:txBody>
      </p:sp>
    </p:spTree>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1" name="3 Título"/>
          <p:cNvSpPr>
            <a:spLocks noGrp="1"/>
          </p:cNvSpPr>
          <p:nvPr>
            <p:ph type="ctrTitle"/>
          </p:nvPr>
        </p:nvSpPr>
        <p:spPr>
          <a:xfrm>
            <a:off x="611188" y="1557338"/>
            <a:ext cx="7772400" cy="3816350"/>
          </a:xfrm>
        </p:spPr>
        <p:txBody>
          <a:bodyPr/>
          <a:lstStyle/>
          <a:p>
            <a:r>
              <a:rPr lang="es-AR" smtClean="0"/>
              <a:t>C. W. O. c/ B.B.V.A. Banco Frances S.A. s/despido” – CNTRAB – 29/06/2012</a:t>
            </a:r>
            <a:br>
              <a:rPr lang="es-AR" smtClean="0"/>
            </a:br>
            <a:endParaRPr lang="es-AR" smtClean="0"/>
          </a:p>
        </p:txBody>
      </p:sp>
    </p:spTree>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62500" lnSpcReduction="20000"/>
          </a:bodyPr>
          <a:lstStyle/>
          <a:p>
            <a:pPr fontAlgn="auto">
              <a:spcAft>
                <a:spcPts val="0"/>
              </a:spcAft>
              <a:buFont typeface="Arial" pitchFamily="34" charset="0"/>
              <a:buNone/>
              <a:defRPr/>
            </a:pPr>
            <a:r>
              <a:rPr lang="es-AR" dirty="0" smtClean="0"/>
              <a:t>   “</a:t>
            </a:r>
            <a:r>
              <a:rPr lang="es-AR" sz="4000" dirty="0" smtClean="0"/>
              <a:t>El </a:t>
            </a:r>
            <a:r>
              <a:rPr lang="es-AR" sz="4000" u="sng" dirty="0" smtClean="0"/>
              <a:t>reconocimiento al trabajador de “…la parte proporcional de la gratificación correspondiente al tiempo trabajado dependerá de las condiciones a que se supedite el derecho respectivo</a:t>
            </a:r>
            <a:r>
              <a:rPr lang="es-AR" sz="4000" dirty="0" smtClean="0"/>
              <a:t>, pues no debe olvidarse que nos encontramos ante una prestación cuyas modalidades iniciales –por lo menos- son impuestas libremente por el empleador” </a:t>
            </a:r>
          </a:p>
          <a:p>
            <a:pPr fontAlgn="auto">
              <a:spcAft>
                <a:spcPts val="0"/>
              </a:spcAft>
              <a:buFont typeface="Arial" pitchFamily="34" charset="0"/>
              <a:buNone/>
              <a:defRPr/>
            </a:pPr>
            <a:r>
              <a:rPr lang="es-AR" sz="4000" dirty="0" smtClean="0"/>
              <a:t/>
            </a:r>
            <a:br>
              <a:rPr lang="es-AR" sz="4000" dirty="0" smtClean="0"/>
            </a:br>
            <a:r>
              <a:rPr lang="es-AR" sz="4000" dirty="0" smtClean="0"/>
              <a:t>“Dado </a:t>
            </a:r>
            <a:r>
              <a:rPr lang="es-AR" sz="4000" b="1" dirty="0" smtClean="0"/>
              <a:t>que la gratificación reclamada no era de pago automático sino que estaba supeditada a determinadas condiciones val</a:t>
            </a:r>
            <a:r>
              <a:rPr lang="es-AR" sz="4000" dirty="0" smtClean="0"/>
              <a:t>oradas </a:t>
            </a:r>
            <a:r>
              <a:rPr lang="es-AR" sz="4000" b="1" dirty="0" smtClean="0"/>
              <a:t>al finalizar cada año, cabe derivar de ello que sólo se “devengaba” si se cumplían las condiciones de valoración anual exigidas para su procedencia</a:t>
            </a:r>
            <a:r>
              <a:rPr lang="es-AR" sz="4000" dirty="0" smtClean="0"/>
              <a:t>, por lo que se impone concluir que la decisión de la juez de grado debe ser confirmada.”</a:t>
            </a:r>
            <a:br>
              <a:rPr lang="es-AR" sz="4000" dirty="0" smtClean="0"/>
            </a:br>
            <a:r>
              <a:rPr lang="es-AR" dirty="0" smtClean="0"/>
              <a:t/>
            </a:r>
            <a:br>
              <a:rPr lang="es-AR" dirty="0" smtClean="0"/>
            </a:br>
            <a:endParaRPr lang="es-AR" dirty="0"/>
          </a:p>
        </p:txBody>
      </p:sp>
    </p:spTree>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9329" name="2 Marcador de contenido"/>
          <p:cNvSpPr>
            <a:spLocks noGrp="1"/>
          </p:cNvSpPr>
          <p:nvPr>
            <p:ph idx="1"/>
          </p:nvPr>
        </p:nvSpPr>
        <p:spPr>
          <a:xfrm>
            <a:off x="457200" y="260350"/>
            <a:ext cx="8229600" cy="5865813"/>
          </a:xfrm>
        </p:spPr>
        <p:txBody>
          <a:bodyPr/>
          <a:lstStyle/>
          <a:p>
            <a:pPr>
              <a:buFont typeface="Arial" charset="0"/>
              <a:buNone/>
            </a:pPr>
            <a:r>
              <a:rPr lang="es-AR" smtClean="0"/>
              <a:t>      “La parte </a:t>
            </a:r>
            <a:r>
              <a:rPr lang="es-AR" b="1" smtClean="0"/>
              <a:t>demandada se agravia porque fue condenada a abonar diferencias en concepto de adicional por alquiler de vivienda pero los agravios que expresa no son idóneos para revertir lo resuelto en el punto… Las circunstancias señaladas ponen en relieve que la propia demandada reconoció el carácter salarial del importe abonado en concepto de</a:t>
            </a:r>
            <a:r>
              <a:rPr lang="es-AR" smtClean="0"/>
              <a:t> “adicional vivienda”…</a:t>
            </a:r>
            <a:br>
              <a:rPr lang="es-AR" smtClean="0"/>
            </a:br>
            <a:endParaRPr lang="es-AR" smtClean="0"/>
          </a:p>
        </p:txBody>
      </p:sp>
    </p:spTree>
  </p:cSld>
  <p:clrMapOvr>
    <a:masterClrMapping/>
  </p:clrMapOvr>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10000"/>
          </a:bodyPr>
          <a:lstStyle/>
          <a:p>
            <a:pPr fontAlgn="auto">
              <a:spcAft>
                <a:spcPts val="0"/>
              </a:spcAft>
              <a:buFont typeface="Arial" pitchFamily="34" charset="0"/>
              <a:buNone/>
              <a:defRPr/>
            </a:pPr>
            <a:r>
              <a:rPr lang="es-AR" dirty="0" smtClean="0"/>
              <a:t>   “Este reclamo (daño moral) </a:t>
            </a:r>
            <a:r>
              <a:rPr lang="es-AR" b="1" dirty="0" smtClean="0"/>
              <a:t>se fundó en la mortificación que sufrió el accionante como consecuencia de la actitud de la demandada que, actuando con indiferencia frente a la enfermedad de su hija menor y a la suya propia, no le asignó oportunamente una vivienda digna, ni le otorgó un tiempo razonable para desocupar la asignada cuando fue despedido. Entiendo que, corresponde admitir este rubro puesto que los hechos en que se funda se encuentran debidamente probados y, en ese sentido la </a:t>
            </a:r>
            <a:r>
              <a:rPr lang="es-AR" b="1" dirty="0" err="1" smtClean="0"/>
              <a:t>sentenciante</a:t>
            </a:r>
            <a:r>
              <a:rPr lang="es-AR" b="1" dirty="0" smtClean="0"/>
              <a:t> reconoció la procedencia de un monto para el pago de un guardamuebles</a:t>
            </a:r>
            <a:r>
              <a:rPr lang="es-AR" dirty="0" smtClean="0"/>
              <a:t>.”</a:t>
            </a:r>
            <a:endParaRPr lang="es-AR" dirty="0"/>
          </a:p>
        </p:txBody>
      </p:sp>
    </p:spTree>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77500" lnSpcReduction="20000"/>
          </a:bodyPr>
          <a:lstStyle/>
          <a:p>
            <a:pPr fontAlgn="auto">
              <a:spcAft>
                <a:spcPts val="0"/>
              </a:spcAft>
              <a:buFont typeface="Arial" pitchFamily="34" charset="0"/>
              <a:buNone/>
              <a:defRPr/>
            </a:pPr>
            <a:r>
              <a:rPr lang="es-AR" dirty="0" smtClean="0"/>
              <a:t>     “En </a:t>
            </a:r>
            <a:r>
              <a:rPr lang="es-AR" b="1" dirty="0" smtClean="0"/>
              <a:t>las referidas condiciones se impone concluir que, en el caso, la indemnización tarifada sólo compensa el daño causado por la pérdida del trabajo</a:t>
            </a:r>
            <a:r>
              <a:rPr lang="es-AR" dirty="0" smtClean="0"/>
              <a:t>, pero </a:t>
            </a:r>
            <a:r>
              <a:rPr lang="es-AR" b="1" dirty="0" smtClean="0"/>
              <a:t>no alcanza a resarcir el daño moral que padeció el trabajador al quedar intempestivamente sin vivienda, situación agravada por el delicado estado de salud de su hija</a:t>
            </a:r>
            <a:r>
              <a:rPr lang="es-AR" dirty="0" smtClean="0"/>
              <a:t> (de 6 años en esa época), además </a:t>
            </a:r>
            <a:r>
              <a:rPr lang="es-AR" b="1" dirty="0" smtClean="0"/>
              <a:t>de la propia enfermedad que lo aquejó al momento del cese y que motivó que se le reconozca el derecho a percibir salarios, por aplicación de la norma contenida en el art. 213 de la LC</a:t>
            </a:r>
            <a:r>
              <a:rPr lang="es-AR" dirty="0" smtClean="0"/>
              <a:t>T.”</a:t>
            </a:r>
            <a:br>
              <a:rPr lang="es-AR" dirty="0" smtClean="0"/>
            </a:br>
            <a:r>
              <a:rPr lang="es-AR" dirty="0" smtClean="0"/>
              <a:t/>
            </a:r>
            <a:br>
              <a:rPr lang="es-AR" dirty="0" smtClean="0"/>
            </a:br>
            <a:r>
              <a:rPr lang="es-AR" dirty="0" smtClean="0"/>
              <a:t>“Se </a:t>
            </a:r>
            <a:r>
              <a:rPr lang="es-AR" b="1" dirty="0" smtClean="0"/>
              <a:t>dan en autos los presupuestos para la consideración del daño moral adicional por responsabilidad contractual, toda vez que la conducta de la demandada en el caso de autos, configura un hecho generador de responsabilidad que excede las derivadas de la simple y llana extinción del contrato de trabajo</a:t>
            </a:r>
            <a:r>
              <a:rPr lang="es-AR" dirty="0" smtClean="0"/>
              <a:t>.”</a:t>
            </a:r>
          </a:p>
          <a:p>
            <a:pPr fontAlgn="auto">
              <a:spcAft>
                <a:spcPts val="0"/>
              </a:spcAft>
              <a:buFont typeface="Arial" pitchFamily="34" charset="0"/>
              <a:buNone/>
              <a:defRPr/>
            </a:pPr>
            <a:r>
              <a:rPr lang="es-AR" b="1" dirty="0" smtClean="0"/>
              <a:t>     POR LO CUAL CORRESPONDE EL PAGO DEL DAÑO CIVIL</a:t>
            </a:r>
            <a:endParaRPr lang="es-AR" b="1" dirty="0"/>
          </a:p>
        </p:txBody>
      </p:sp>
    </p:spTree>
  </p:cSld>
  <p:clrMapOvr>
    <a:masterClrMapping/>
  </p:clrMapOvr>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1" name="3 Título"/>
          <p:cNvSpPr>
            <a:spLocks noGrp="1"/>
          </p:cNvSpPr>
          <p:nvPr>
            <p:ph type="ctrTitle"/>
          </p:nvPr>
        </p:nvSpPr>
        <p:spPr>
          <a:xfrm>
            <a:off x="611188" y="1557338"/>
            <a:ext cx="7772400" cy="3816350"/>
          </a:xfrm>
        </p:spPr>
        <p:txBody>
          <a:bodyPr/>
          <a:lstStyle/>
          <a:p>
            <a:r>
              <a:rPr lang="es-AR" smtClean="0"/>
              <a:t>“Ferreyra Patricia Mariana c/ Recursos Educativos S.A. y otros s/despido” – CNTRAB – 11/07/2012</a:t>
            </a:r>
            <a:br>
              <a:rPr lang="es-AR" smtClean="0"/>
            </a:br>
            <a:endParaRPr lang="es-AR" smtClean="0"/>
          </a:p>
        </p:txBody>
      </p:sp>
    </p:spTree>
  </p:cSld>
  <p:clrMapOvr>
    <a:masterClrMapping/>
  </p:clrMapOvr>
</p:sld>
</file>

<file path=ppt/slides/slide8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85000" lnSpcReduction="20000"/>
          </a:bodyPr>
          <a:lstStyle/>
          <a:p>
            <a:pPr fontAlgn="auto">
              <a:spcAft>
                <a:spcPts val="0"/>
              </a:spcAft>
              <a:buFont typeface="Arial" pitchFamily="34" charset="0"/>
              <a:buNone/>
              <a:defRPr/>
            </a:pPr>
            <a:r>
              <a:rPr lang="es-AR" dirty="0" smtClean="0"/>
              <a:t>     “…a la fecha </a:t>
            </a:r>
            <a:r>
              <a:rPr lang="es-AR" b="1" dirty="0" smtClean="0"/>
              <a:t>en que la actora se colocó en situación de despido indirecto contaba con dos meses de gestación</a:t>
            </a:r>
            <a:r>
              <a:rPr lang="es-AR" dirty="0" smtClean="0"/>
              <a:t>. De tal forma que confirmada esa situación y anoticiada la empleadora acerca de ese acerca de ese estado, la negativa de tareas que sucedió a ella, derivada del silencio que guardó ante su requerimiento acerca de que fijara posición, </a:t>
            </a:r>
            <a:r>
              <a:rPr lang="es-AR" b="1" dirty="0" smtClean="0"/>
              <a:t>para negar posteriormente en autos la real existencia del vínculo que se tiene por reconocido, implica necesariamente concluir que se configuró un trato discriminatorio</a:t>
            </a:r>
            <a:r>
              <a:rPr lang="es-AR" dirty="0" smtClean="0"/>
              <a:t>, aun cuando la situación </a:t>
            </a:r>
            <a:r>
              <a:rPr lang="es-AR" b="1" dirty="0" smtClean="0"/>
              <a:t>se hubiera dado habiendo transcurrido tan sólo dos meses de la relación.”</a:t>
            </a:r>
            <a:br>
              <a:rPr lang="es-AR" b="1" dirty="0" smtClean="0"/>
            </a:br>
            <a:r>
              <a:rPr lang="es-AR" dirty="0" smtClean="0"/>
              <a:t/>
            </a:r>
            <a:br>
              <a:rPr lang="es-AR" dirty="0" smtClean="0"/>
            </a:br>
            <a:r>
              <a:rPr lang="es-AR" dirty="0" smtClean="0"/>
              <a:t>“…</a:t>
            </a:r>
            <a:r>
              <a:rPr lang="es-AR" b="1" dirty="0" smtClean="0"/>
              <a:t>el período de prueba es un lapso durante el cual el empleador en forma discrecional, puede poner fin al contrato de trabajo sin abonar indemnizaciones de ninguna clase.</a:t>
            </a:r>
            <a:r>
              <a:rPr lang="es-AR" dirty="0" smtClean="0"/>
              <a:t>”</a:t>
            </a:r>
            <a:endParaRPr lang="es-AR" b="1" dirty="0"/>
          </a:p>
        </p:txBody>
      </p:sp>
    </p:spTree>
  </p:cSld>
  <p:clrMapOvr>
    <a:masterClrMapping/>
  </p:clrMapOvr>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20000"/>
          </a:bodyPr>
          <a:lstStyle/>
          <a:p>
            <a:pPr fontAlgn="auto">
              <a:spcAft>
                <a:spcPts val="0"/>
              </a:spcAft>
              <a:buFont typeface="Arial" pitchFamily="34" charset="0"/>
              <a:buNone/>
              <a:defRPr/>
            </a:pPr>
            <a:r>
              <a:rPr lang="es-AR" dirty="0" smtClean="0"/>
              <a:t>     </a:t>
            </a:r>
            <a:br>
              <a:rPr lang="es-AR" dirty="0" smtClean="0"/>
            </a:br>
            <a:r>
              <a:rPr lang="es-AR" dirty="0" smtClean="0"/>
              <a:t>“El derecho que concede el art. 92 bis de la LCT debe ser ejercido con razonabilidad, límite que se encuentra consignado en el art. 68 de la misma normativa, al </a:t>
            </a:r>
            <a:r>
              <a:rPr lang="es-AR" b="1" dirty="0" smtClean="0"/>
              <a:t>establecer que se cuidará de satisfacer las exigencias de organización del trabajo de la empresa y el respeto debido a la dignidad del trabajador </a:t>
            </a:r>
            <a:r>
              <a:rPr lang="es-AR" dirty="0" smtClean="0"/>
              <a:t>y sus </a:t>
            </a:r>
            <a:r>
              <a:rPr lang="es-AR" b="1" dirty="0" smtClean="0"/>
              <a:t>derechos patrimoniales, excluyendo toda forma de abuso de derecho</a:t>
            </a:r>
            <a:r>
              <a:rPr lang="es-AR" dirty="0" smtClean="0"/>
              <a:t>. En el caso concreto el despido indirecto en que se colocó la actora se debió a un uso abusivo de </a:t>
            </a:r>
            <a:r>
              <a:rPr lang="es-AR" b="1" dirty="0" smtClean="0"/>
              <a:t>la facultad referida, y que configuró un trato discriminatorio</a:t>
            </a:r>
            <a:r>
              <a:rPr lang="es-AR" dirty="0" smtClean="0"/>
              <a:t>.”</a:t>
            </a:r>
            <a:br>
              <a:rPr lang="es-AR" dirty="0" smtClean="0"/>
            </a:br>
            <a:r>
              <a:rPr lang="es-AR" dirty="0" smtClean="0"/>
              <a:t/>
            </a:r>
            <a:br>
              <a:rPr lang="es-AR" dirty="0" smtClean="0"/>
            </a:br>
            <a:r>
              <a:rPr lang="es-AR" dirty="0" smtClean="0"/>
              <a:t>“</a:t>
            </a:r>
          </a:p>
          <a:p>
            <a:pPr fontAlgn="auto">
              <a:spcAft>
                <a:spcPts val="0"/>
              </a:spcAft>
              <a:buFont typeface="Arial" pitchFamily="34" charset="0"/>
              <a:buNone/>
              <a:defRPr/>
            </a:pPr>
            <a:endParaRPr lang="es-AR" b="1"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3 Título"/>
          <p:cNvSpPr>
            <a:spLocks noGrp="1"/>
          </p:cNvSpPr>
          <p:nvPr>
            <p:ph type="ctrTitle"/>
          </p:nvPr>
        </p:nvSpPr>
        <p:spPr>
          <a:xfrm>
            <a:off x="685800" y="2130425"/>
            <a:ext cx="7772400" cy="2954338"/>
          </a:xfrm>
        </p:spPr>
        <p:txBody>
          <a:bodyPr/>
          <a:lstStyle/>
          <a:p>
            <a:r>
              <a:rPr lang="es-AR" sz="6000" smtClean="0"/>
              <a:t>ASIGNACIONES </a:t>
            </a:r>
            <a:br>
              <a:rPr lang="es-AR" sz="6000" smtClean="0"/>
            </a:br>
            <a:r>
              <a:rPr lang="es-AR" sz="6000" smtClean="0"/>
              <a:t>POR</a:t>
            </a:r>
            <a:br>
              <a:rPr lang="es-AR" sz="6000" smtClean="0"/>
            </a:br>
            <a:r>
              <a:rPr lang="es-AR" sz="6000" smtClean="0"/>
              <a:t>ESCOLARIDAD</a:t>
            </a:r>
          </a:p>
        </p:txBody>
      </p:sp>
    </p:spTree>
  </p:cSld>
  <p:clrMapOvr>
    <a:masterClrMapping/>
  </p:clrMapOvr>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473" name="2 Marcador de contenido"/>
          <p:cNvSpPr>
            <a:spLocks noGrp="1"/>
          </p:cNvSpPr>
          <p:nvPr>
            <p:ph idx="1"/>
          </p:nvPr>
        </p:nvSpPr>
        <p:spPr>
          <a:xfrm>
            <a:off x="457200" y="260350"/>
            <a:ext cx="8229600" cy="5865813"/>
          </a:xfrm>
        </p:spPr>
        <p:txBody>
          <a:bodyPr/>
          <a:lstStyle/>
          <a:p>
            <a:pPr>
              <a:buFont typeface="Arial" charset="0"/>
              <a:buNone/>
            </a:pPr>
            <a:r>
              <a:rPr lang="es-AR" smtClean="0"/>
              <a:t>     “La no discriminación encuentra su fundamento en la dignidad y el valor de la persona humana y en la igualdad de derechos entre todos los seres humanos, plasmando en textos de numerosas declaraciones, convenios y pactos celebrados ante diferentes organismos internacionales, destacando que aún en el período de prueba se mantiene excluido el despido discriminatorio.”</a:t>
            </a:r>
            <a:br>
              <a:rPr lang="es-AR" smtClean="0"/>
            </a:br>
            <a:r>
              <a:rPr lang="es-AR" smtClean="0"/>
              <a:t/>
            </a:r>
            <a:br>
              <a:rPr lang="es-AR" smtClean="0"/>
            </a:br>
            <a:endParaRPr lang="es-AR" smtClean="0"/>
          </a:p>
          <a:p>
            <a:pPr>
              <a:buFont typeface="Arial" charset="0"/>
              <a:buNone/>
            </a:pPr>
            <a:endParaRPr lang="es-AR" b="1" smtClean="0"/>
          </a:p>
        </p:txBody>
      </p:sp>
    </p:spTree>
  </p:cSld>
  <p:clrMapOvr>
    <a:masterClrMapping/>
  </p:clrMapOvr>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77500" lnSpcReduction="20000"/>
          </a:bodyPr>
          <a:lstStyle/>
          <a:p>
            <a:pPr fontAlgn="auto">
              <a:spcAft>
                <a:spcPts val="0"/>
              </a:spcAft>
              <a:buFont typeface="Arial" pitchFamily="34" charset="0"/>
              <a:buNone/>
              <a:defRPr/>
            </a:pPr>
            <a:r>
              <a:rPr lang="es-AR" dirty="0" smtClean="0"/>
              <a:t>   “En el caso se </a:t>
            </a:r>
            <a:r>
              <a:rPr lang="es-AR" b="1" dirty="0" smtClean="0"/>
              <a:t>encuentra en juego una garantía de rango constitucional como es el de la tutela de la mujer embarazada según lo dispuesto </a:t>
            </a:r>
            <a:r>
              <a:rPr lang="es-AR" dirty="0" smtClean="0"/>
              <a:t>en el art. 75, inc. 22, de la Constitución Nacional, y lo que se desprende de la Declaración Americana de los Derechos y Deberes del Hombre (art. VII), del Pacto Internacional de Derechos Económicos, Sociales y Culturales (art. 10), y fundamentalmente de la Convención sobre la eliminación de todas las formas de Discriminación contra la Mujer. Frente a un derecho de tal rango y nivel de garantía, la demandada se ha limitado, tal como ya lo señalé precedentemente, a guardar silencio ante el requerimiento de que fijara su posición y, posteriormente, a negar la existencia del vínculo, </a:t>
            </a:r>
            <a:r>
              <a:rPr lang="es-AR" b="1" u="sng" dirty="0" smtClean="0"/>
              <a:t>por lo que considero que la decisión rupturista se encuentra alcanzada por la presunción del art. 178 de la LCT, sin que la misma haya sido desvirtuada por prueba en contrario.”</a:t>
            </a:r>
          </a:p>
          <a:p>
            <a:pPr fontAlgn="auto">
              <a:spcAft>
                <a:spcPts val="0"/>
              </a:spcAft>
              <a:buFont typeface="Arial" pitchFamily="34" charset="0"/>
              <a:buNone/>
              <a:defRPr/>
            </a:pPr>
            <a:endParaRPr lang="es-AR" b="1" dirty="0"/>
          </a:p>
        </p:txBody>
      </p:sp>
    </p:spTree>
  </p:cSld>
  <p:clrMapOvr>
    <a:masterClrMapping/>
  </p:clrMapOvr>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7521" name="3 Título"/>
          <p:cNvSpPr>
            <a:spLocks noGrp="1"/>
          </p:cNvSpPr>
          <p:nvPr>
            <p:ph type="ctrTitle"/>
          </p:nvPr>
        </p:nvSpPr>
        <p:spPr>
          <a:xfrm>
            <a:off x="611188" y="1557338"/>
            <a:ext cx="7772400" cy="3816350"/>
          </a:xfrm>
        </p:spPr>
        <p:txBody>
          <a:bodyPr/>
          <a:lstStyle/>
          <a:p>
            <a:r>
              <a:rPr lang="es-AR" smtClean="0"/>
              <a:t>“Paredes, José María c/ Cañuelas Gas S.A. s/ despido” – CNTRAB – 13/07/2012</a:t>
            </a:r>
            <a:br>
              <a:rPr lang="es-AR" smtClean="0"/>
            </a:br>
            <a:r>
              <a:rPr lang="es-AR" smtClean="0"/>
              <a:t/>
            </a:r>
            <a:br>
              <a:rPr lang="es-AR" smtClean="0"/>
            </a:br>
            <a:endParaRPr lang="es-AR" smtClean="0"/>
          </a:p>
        </p:txBody>
      </p:sp>
    </p:spTree>
  </p:cSld>
  <p:clrMapOvr>
    <a:masterClrMapping/>
  </p:clrMapOvr>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10000"/>
          </a:bodyPr>
          <a:lstStyle/>
          <a:p>
            <a:pPr fontAlgn="auto">
              <a:spcAft>
                <a:spcPts val="0"/>
              </a:spcAft>
              <a:buFont typeface="Arial" pitchFamily="34" charset="0"/>
              <a:buNone/>
              <a:defRPr/>
            </a:pPr>
            <a:r>
              <a:rPr lang="es-AR" dirty="0" smtClean="0"/>
              <a:t>    “El acta notarial en cuanto contiene atestaciones o comprobaciones de hechos, no pasa de ser uno de los tantos medios de prueba que pueden valerse las partes </a:t>
            </a:r>
            <a:r>
              <a:rPr lang="es-AR" b="1" dirty="0" smtClean="0"/>
              <a:t>para preparar y pre-constituir la prueba que debe presentarse en el juicio </a:t>
            </a:r>
            <a:r>
              <a:rPr lang="es-AR" dirty="0" smtClean="0"/>
              <a:t>(cfr. Bustamante Alsina Jorge, “La naturaleza jurídica del acta notarial y su valor probatorio”, El Derecho 110-516.).”</a:t>
            </a:r>
            <a:br>
              <a:rPr lang="es-AR" dirty="0" smtClean="0"/>
            </a:br>
            <a:r>
              <a:rPr lang="es-AR" dirty="0" smtClean="0"/>
              <a:t/>
            </a:r>
            <a:br>
              <a:rPr lang="es-AR" dirty="0" smtClean="0"/>
            </a:br>
            <a:r>
              <a:rPr lang="es-AR" dirty="0" smtClean="0"/>
              <a:t>“El </a:t>
            </a:r>
            <a:r>
              <a:rPr lang="es-AR" b="1" dirty="0" smtClean="0"/>
              <a:t>acta notarial otorgada por escritura pública…, no constituye prueba eficaz para demostrar la confesión del actor de los hechos imputados como causa del despido</a:t>
            </a:r>
            <a:r>
              <a:rPr lang="es-AR" dirty="0" smtClean="0"/>
              <a:t>.”</a:t>
            </a:r>
            <a:br>
              <a:rPr lang="es-AR" dirty="0" smtClean="0"/>
            </a:br>
            <a:endParaRPr lang="es-AR" dirty="0" smtClean="0"/>
          </a:p>
          <a:p>
            <a:pPr fontAlgn="auto">
              <a:spcAft>
                <a:spcPts val="0"/>
              </a:spcAft>
              <a:buFont typeface="Arial" pitchFamily="34" charset="0"/>
              <a:buNone/>
              <a:defRPr/>
            </a:pPr>
            <a:endParaRPr lang="es-AR" b="1" dirty="0"/>
          </a:p>
        </p:txBody>
      </p:sp>
    </p:spTree>
  </p:cSld>
  <p:clrMapOvr>
    <a:masterClrMapping/>
  </p:clrMapOvr>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20000"/>
          </a:bodyPr>
          <a:lstStyle/>
          <a:p>
            <a:pPr fontAlgn="auto">
              <a:spcAft>
                <a:spcPts val="0"/>
              </a:spcAft>
              <a:buFont typeface="Arial" pitchFamily="34" charset="0"/>
              <a:buNone/>
              <a:defRPr/>
            </a:pPr>
            <a:r>
              <a:rPr lang="es-AR" dirty="0" smtClean="0"/>
              <a:t>    “conf. art. 1002, C. </a:t>
            </a:r>
            <a:r>
              <a:rPr lang="es-AR" dirty="0" err="1" smtClean="0"/>
              <a:t>Civ</a:t>
            </a:r>
            <a:r>
              <a:rPr lang="es-AR" dirty="0" smtClean="0"/>
              <a:t>.)…, omisión que obsta al alcance otorgado por el juez de primera instancia al citado instrumento, </a:t>
            </a:r>
            <a:r>
              <a:rPr lang="es-AR" b="1" dirty="0" smtClean="0"/>
              <a:t>pues estamos en presencia de un acta notarial donde la cabal constatación de la identidad del requerido es fundamental para dilucidar la certeza de un act</a:t>
            </a:r>
            <a:r>
              <a:rPr lang="es-AR" dirty="0" smtClean="0"/>
              <a:t>o (confesión extrajudicial), cuya existencia y alcance compromete la garantía constitucional de defensa en juicio de aquél.”</a:t>
            </a:r>
            <a:br>
              <a:rPr lang="es-AR" dirty="0" smtClean="0"/>
            </a:br>
            <a:r>
              <a:rPr lang="es-AR" dirty="0" smtClean="0"/>
              <a:t/>
            </a:r>
            <a:br>
              <a:rPr lang="es-AR" dirty="0" smtClean="0"/>
            </a:br>
            <a:r>
              <a:rPr lang="es-AR" dirty="0" smtClean="0"/>
              <a:t>“Aunque se </a:t>
            </a:r>
            <a:r>
              <a:rPr lang="es-AR" b="1" dirty="0" smtClean="0"/>
              <a:t>considerara acreditada la notificación oportuna de las causas del despido al actor a través del acta notarial precitada</a:t>
            </a:r>
            <a:r>
              <a:rPr lang="es-AR" dirty="0" smtClean="0"/>
              <a:t>, la demandada no demostró cabalmente las mismas (conf. arts. 377, C.P.C.C.N. y 155, L.O.).”</a:t>
            </a:r>
          </a:p>
          <a:p>
            <a:pPr fontAlgn="auto">
              <a:spcAft>
                <a:spcPts val="0"/>
              </a:spcAft>
              <a:buFont typeface="Arial" pitchFamily="34" charset="0"/>
              <a:buNone/>
              <a:defRPr/>
            </a:pPr>
            <a:endParaRPr lang="es-AR" b="1" dirty="0"/>
          </a:p>
        </p:txBody>
      </p:sp>
    </p:spTree>
  </p:cSld>
  <p:clrMapOvr>
    <a:masterClrMapping/>
  </p:clrMapOvr>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20000"/>
          </a:bodyPr>
          <a:lstStyle/>
          <a:p>
            <a:pPr fontAlgn="auto">
              <a:spcAft>
                <a:spcPts val="0"/>
              </a:spcAft>
              <a:buFont typeface="Arial" pitchFamily="34" charset="0"/>
              <a:buNone/>
              <a:defRPr/>
            </a:pPr>
            <a:r>
              <a:rPr lang="es-AR" dirty="0" smtClean="0"/>
              <a:t>    “En todo caso, la duda debería favorecer al actor (conf. art. 9º, párr. 2º, L.C.T. -</a:t>
            </a:r>
            <a:r>
              <a:rPr lang="es-AR" dirty="0" err="1" smtClean="0"/>
              <a:t>t.o.</a:t>
            </a:r>
            <a:r>
              <a:rPr lang="es-AR" dirty="0" smtClean="0"/>
              <a:t>-).”</a:t>
            </a:r>
            <a:br>
              <a:rPr lang="es-AR" dirty="0" smtClean="0"/>
            </a:br>
            <a:r>
              <a:rPr lang="es-AR" dirty="0" smtClean="0"/>
              <a:t/>
            </a:r>
            <a:br>
              <a:rPr lang="es-AR" dirty="0" smtClean="0"/>
            </a:br>
            <a:r>
              <a:rPr lang="es-AR" dirty="0" smtClean="0"/>
              <a:t>“El </a:t>
            </a:r>
            <a:r>
              <a:rPr lang="es-AR" b="1" dirty="0" smtClean="0"/>
              <a:t>Delegado Regional del Ministerio de Trabajo y Empleo de la Provincia de Buenos Aires, luego de señalar que no se encontraban reunidos los requisitos formales y sustanciales para determinar si existía una justa composición de derechos e intereses de las partes, en los términos del art. 15, L.C.T. </a:t>
            </a:r>
            <a:r>
              <a:rPr lang="es-AR" dirty="0" smtClean="0"/>
              <a:t>(</a:t>
            </a:r>
            <a:r>
              <a:rPr lang="es-AR" dirty="0" err="1" smtClean="0"/>
              <a:t>t.o.</a:t>
            </a:r>
            <a:r>
              <a:rPr lang="es-AR" dirty="0" smtClean="0"/>
              <a:t>), </a:t>
            </a:r>
            <a:r>
              <a:rPr lang="es-AR" b="1" dirty="0" smtClean="0"/>
              <a:t>dispuso registrar el acuerdo celebrado entre las partes. En consecuencia, al no mediar la homologación requerida por el art. 15 de la L.C.T. (</a:t>
            </a:r>
            <a:r>
              <a:rPr lang="es-AR" b="1" dirty="0" err="1" smtClean="0"/>
              <a:t>t.o</a:t>
            </a:r>
            <a:r>
              <a:rPr lang="es-AR" dirty="0" err="1" smtClean="0"/>
              <a:t>.</a:t>
            </a:r>
            <a:r>
              <a:rPr lang="es-AR" dirty="0" smtClean="0"/>
              <a:t>), se impone rechazar la defensa de cosa juzgada opuesta por la demandada.”</a:t>
            </a:r>
          </a:p>
          <a:p>
            <a:pPr fontAlgn="auto">
              <a:spcAft>
                <a:spcPts val="0"/>
              </a:spcAft>
              <a:buFont typeface="Arial" pitchFamily="34" charset="0"/>
              <a:buNone/>
              <a:defRPr/>
            </a:pPr>
            <a:endParaRPr lang="es-AR" dirty="0" smtClean="0"/>
          </a:p>
          <a:p>
            <a:pPr fontAlgn="auto">
              <a:spcAft>
                <a:spcPts val="0"/>
              </a:spcAft>
              <a:buFont typeface="Arial" pitchFamily="34" charset="0"/>
              <a:buNone/>
              <a:defRPr/>
            </a:pPr>
            <a:endParaRPr lang="es-AR" b="1" dirty="0"/>
          </a:p>
        </p:txBody>
      </p:sp>
    </p:spTree>
  </p:cSld>
  <p:clrMapOvr>
    <a:masterClrMapping/>
  </p:clrMapOvr>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617" name="2 Marcador de contenido"/>
          <p:cNvSpPr>
            <a:spLocks noGrp="1"/>
          </p:cNvSpPr>
          <p:nvPr>
            <p:ph idx="1"/>
          </p:nvPr>
        </p:nvSpPr>
        <p:spPr>
          <a:xfrm>
            <a:off x="457200" y="260350"/>
            <a:ext cx="8229600" cy="5865813"/>
          </a:xfrm>
        </p:spPr>
        <p:txBody>
          <a:bodyPr/>
          <a:lstStyle/>
          <a:p>
            <a:pPr>
              <a:buFont typeface="Arial" charset="0"/>
              <a:buNone/>
            </a:pPr>
            <a:r>
              <a:rPr lang="es-AR" smtClean="0"/>
              <a:t>     </a:t>
            </a:r>
            <a:br>
              <a:rPr lang="es-AR" smtClean="0"/>
            </a:br>
            <a:r>
              <a:rPr lang="es-AR" smtClean="0"/>
              <a:t>POR LO CUAL, OBVIAMENTE NO SE PUEDE DEMOSTRAR EL DESPIDO CON CAUSA Y CORRESPONDE INDEMNIZAR AL TRABAJADOR </a:t>
            </a:r>
          </a:p>
          <a:p>
            <a:pPr>
              <a:buFont typeface="Arial" charset="0"/>
              <a:buNone/>
            </a:pPr>
            <a:endParaRPr lang="es-AR" b="1" smtClean="0"/>
          </a:p>
        </p:txBody>
      </p:sp>
    </p:spTree>
  </p:cSld>
  <p:clrMapOvr>
    <a:masterClrMapping/>
  </p:clrMapOvr>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3 Título"/>
          <p:cNvSpPr>
            <a:spLocks noGrp="1"/>
          </p:cNvSpPr>
          <p:nvPr>
            <p:ph type="ctrTitle"/>
          </p:nvPr>
        </p:nvSpPr>
        <p:spPr>
          <a:xfrm>
            <a:off x="611188" y="1557338"/>
            <a:ext cx="7772400" cy="3816350"/>
          </a:xfrm>
        </p:spPr>
        <p:txBody>
          <a:bodyPr rtlCol="0">
            <a:normAutofit fontScale="90000"/>
          </a:bodyPr>
          <a:lstStyle/>
          <a:p>
            <a:pPr fontAlgn="auto">
              <a:spcAft>
                <a:spcPts val="0"/>
              </a:spcAft>
              <a:defRPr/>
            </a:pPr>
            <a:r>
              <a:rPr lang="es-AR" dirty="0" smtClean="0"/>
              <a:t>“B. C. T. c/ </a:t>
            </a:r>
            <a:r>
              <a:rPr lang="es-AR" dirty="0" err="1" smtClean="0"/>
              <a:t>Ondabel</a:t>
            </a:r>
            <a:r>
              <a:rPr lang="es-AR" dirty="0" smtClean="0"/>
              <a:t> S.A. s/ despido” – CNTRAB – 29/06/2012</a:t>
            </a:r>
            <a:br>
              <a:rPr lang="es-AR" dirty="0" smtClean="0"/>
            </a:br>
            <a:r>
              <a:rPr lang="es-AR" dirty="0" smtClean="0"/>
              <a:t/>
            </a:r>
            <a:br>
              <a:rPr lang="es-AR" dirty="0" smtClean="0"/>
            </a:br>
            <a:r>
              <a:rPr lang="es-AR" dirty="0" smtClean="0"/>
              <a:t/>
            </a:r>
            <a:br>
              <a:rPr lang="es-AR" dirty="0" smtClean="0"/>
            </a:br>
            <a:endParaRPr lang="es-AR" dirty="0"/>
          </a:p>
        </p:txBody>
      </p:sp>
    </p:spTree>
  </p:cSld>
  <p:clrMapOvr>
    <a:masterClrMapping/>
  </p:clrMapOvr>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260350"/>
            <a:ext cx="8229600" cy="5865813"/>
          </a:xfrm>
        </p:spPr>
        <p:txBody>
          <a:bodyPr rtlCol="0">
            <a:normAutofit fontScale="92500" lnSpcReduction="20000"/>
          </a:bodyPr>
          <a:lstStyle/>
          <a:p>
            <a:pPr fontAlgn="auto">
              <a:spcAft>
                <a:spcPts val="0"/>
              </a:spcAft>
              <a:buFont typeface="Arial" pitchFamily="34" charset="0"/>
              <a:buNone/>
              <a:defRPr/>
            </a:pPr>
            <a:r>
              <a:rPr lang="es-AR" dirty="0" smtClean="0"/>
              <a:t>    “…tengo en cuenta las particularidades de la </a:t>
            </a:r>
            <a:r>
              <a:rPr lang="es-AR" dirty="0" err="1" smtClean="0"/>
              <a:t>litis</a:t>
            </a:r>
            <a:r>
              <a:rPr lang="es-AR" dirty="0" smtClean="0"/>
              <a:t> y la escasez de prueba aportada en autos, para concluir que no está comprobado que las condiciones de trabajo en el establecimiento de la demandada eran objetivamente nocivas y hostiles. </a:t>
            </a:r>
            <a:r>
              <a:rPr lang="es-AR" b="1" dirty="0" smtClean="0"/>
              <a:t>Tampoco encuentro elementos de juicio que me lleven a presumir que las circunstancias descriptas en la demanda hubieran sido generadas por los superiores con el fin intencional de destruirla psicológicamente, someterla, degradarla, y/o lograr su egreso de la empresa. </a:t>
            </a:r>
            <a:r>
              <a:rPr lang="es-AR" dirty="0" smtClean="0"/>
              <a:t>Es decir que no encuentro probado el componente subjetivo perverso e intencional que permite definir lo que jurisprudencia, medicina y </a:t>
            </a:r>
            <a:endParaRPr lang="es-AR" b="1" dirty="0" smtClean="0"/>
          </a:p>
          <a:p>
            <a:pPr fontAlgn="auto">
              <a:spcAft>
                <a:spcPts val="0"/>
              </a:spcAft>
              <a:buFont typeface="Arial" pitchFamily="34" charset="0"/>
              <a:buNone/>
              <a:defRPr/>
            </a:pPr>
            <a:r>
              <a:rPr lang="es-AR" dirty="0" smtClean="0"/>
              <a:t>“ </a:t>
            </a:r>
            <a:endParaRPr lang="es-AR" b="1" dirty="0"/>
          </a:p>
        </p:txBody>
      </p:sp>
    </p:spTree>
  </p:cSld>
  <p:clrMapOvr>
    <a:masterClrMapping/>
  </p:clrMapOvr>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89" name="2 Marcador de contenido"/>
          <p:cNvSpPr>
            <a:spLocks noGrp="1"/>
          </p:cNvSpPr>
          <p:nvPr>
            <p:ph idx="1"/>
          </p:nvPr>
        </p:nvSpPr>
        <p:spPr>
          <a:xfrm>
            <a:off x="457200" y="260350"/>
            <a:ext cx="8229600" cy="5865813"/>
          </a:xfrm>
        </p:spPr>
        <p:txBody>
          <a:bodyPr/>
          <a:lstStyle/>
          <a:p>
            <a:pPr>
              <a:buFont typeface="Arial" charset="0"/>
              <a:buNone/>
            </a:pPr>
            <a:r>
              <a:rPr lang="es-AR" smtClean="0"/>
              <a:t>   “</a:t>
            </a:r>
            <a:r>
              <a:rPr lang="es-AR" b="1" smtClean="0"/>
              <a:t>Sobre la condena al reintegro de impuesto a las ganancias a favor de la actora considero erróneo lo resuelto por el a quo, ya que con fundamento en la ley fiscal 20628 sólo la indemnización por despido está exenta del impuesto a las ganancias, los demás rubros lo tributan y no surge que se hubiese retenido por dicha indemnización.”</a:t>
            </a:r>
          </a:p>
          <a:p>
            <a:pPr>
              <a:buFont typeface="Arial" charset="0"/>
              <a:buNone/>
            </a:pPr>
            <a:endParaRPr lang="es-AR" b="1" smtClean="0"/>
          </a:p>
        </p:txBody>
      </p:sp>
    </p:spTree>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846</TotalTime>
  <Words>8543</Words>
  <Application>Microsoft Office PowerPoint</Application>
  <PresentationFormat>On-screen Show (4:3)</PresentationFormat>
  <Paragraphs>232</Paragraphs>
  <Slides>115</Slides>
  <Notes>0</Notes>
  <HiddenSlides>0</HiddenSlides>
  <MMClips>0</MMClips>
  <ScaleCrop>false</ScaleCrop>
  <HeadingPairs>
    <vt:vector size="6" baseType="variant">
      <vt:variant>
        <vt:lpstr>Fuentes usadas</vt:lpstr>
      </vt:variant>
      <vt:variant>
        <vt:i4>3</vt:i4>
      </vt:variant>
      <vt:variant>
        <vt:lpstr>Plantilla de diseño</vt:lpstr>
      </vt:variant>
      <vt:variant>
        <vt:i4>1</vt:i4>
      </vt:variant>
      <vt:variant>
        <vt:lpstr>Títulos de diapositiva</vt:lpstr>
      </vt:variant>
      <vt:variant>
        <vt:i4>115</vt:i4>
      </vt:variant>
    </vt:vector>
  </HeadingPairs>
  <TitlesOfParts>
    <vt:vector size="119" baseType="lpstr">
      <vt:lpstr>Calibri</vt:lpstr>
      <vt:lpstr>Arial</vt:lpstr>
      <vt:lpstr>Times New Roman</vt:lpstr>
      <vt:lpstr>Tema de Office</vt:lpstr>
      <vt:lpstr>CHARLA  15-10-2012</vt:lpstr>
      <vt:lpstr>NUEVOS MONTOS </vt:lpstr>
      <vt:lpstr>MONTOS TOPES </vt:lpstr>
      <vt:lpstr>AUTONOMOS </vt:lpstr>
      <vt:lpstr>AUTONOMOS </vt:lpstr>
      <vt:lpstr>AUTONOMOS </vt:lpstr>
      <vt:lpstr>AUTONOMOS </vt:lpstr>
      <vt:lpstr>ASIGNACIONES  FAMILIARES</vt:lpstr>
      <vt:lpstr>ASIGNACIONES  POR ESCOLARIDAD</vt:lpstr>
      <vt:lpstr>ASIG POR ESCOLARIDAD</vt:lpstr>
      <vt:lpstr>NUEVO REGIMEN DE  ASIGNACIONES FAMILIARES DTOS 1667 Y 1668 </vt:lpstr>
      <vt:lpstr>NUEVO CONCEPTO DE REMUNERACION</vt:lpstr>
      <vt:lpstr>NUEVO CONCEPTO DE REMUNERACION</vt:lpstr>
      <vt:lpstr>NUEVO TOPE PARA PERCEPCION</vt:lpstr>
      <vt:lpstr>SEGUNDO NUEVO TOPE PARA PERCEPCION</vt:lpstr>
      <vt:lpstr>CONTRADICCION </vt:lpstr>
      <vt:lpstr>NUEVOS SUJETOS COMPRENDIDOS </vt:lpstr>
      <vt:lpstr>Diapositiva 18</vt:lpstr>
      <vt:lpstr>Diapositiva 19</vt:lpstr>
      <vt:lpstr>FALLOS </vt:lpstr>
      <vt:lpstr>“C., D. R. c/ Fundación Instituto Quirurgico del Callao y otro s/ accidente – acción civil” – CNTRAB – 18/06/2012 </vt:lpstr>
      <vt:lpstr>Diapositiva 22</vt:lpstr>
      <vt:lpstr>Diapositiva 23</vt:lpstr>
      <vt:lpstr>Diapositiva 24</vt:lpstr>
      <vt:lpstr>“A. S. L. c/ G &amp; G Argentina S.A. s/ despido” – CNTRAB – 12/06/2012 </vt:lpstr>
      <vt:lpstr>Diapositiva 26</vt:lpstr>
      <vt:lpstr>Diapositiva 27</vt:lpstr>
      <vt:lpstr>Diapositiva 28</vt:lpstr>
      <vt:lpstr>Diapositiva 29</vt:lpstr>
      <vt:lpstr>"Sffaeir, Carolina contr Cooperativa Eléctrica de Chacabuco Limitada (CECH). Despido" – SCBA – 08/08/2012 </vt:lpstr>
      <vt:lpstr>Diapositiva 31</vt:lpstr>
      <vt:lpstr>Diapositiva 32</vt:lpstr>
      <vt:lpstr>Diapositiva 33</vt:lpstr>
      <vt:lpstr>Diapositiva 34</vt:lpstr>
      <vt:lpstr>Diapositiva 35</vt:lpstr>
      <vt:lpstr>Diapositiva 36</vt:lpstr>
      <vt:lpstr>“Lugones Karina Gimena c/ Sistema Nacional de Medios Publicos Soc. de Estado s/ despido” – CNTRAB – 29/06/2012</vt:lpstr>
      <vt:lpstr>Diapositiva 38</vt:lpstr>
      <vt:lpstr>Diapositiva 39</vt:lpstr>
      <vt:lpstr>Diapositiva 40</vt:lpstr>
      <vt:lpstr>S. M. C. c/ Banco Columbia S.A. s/ despido” – CNTRAB – SALA I – 29/06/2012 </vt:lpstr>
      <vt:lpstr>Diapositiva 42</vt:lpstr>
      <vt:lpstr>Diapositiva 43</vt:lpstr>
      <vt:lpstr> “Caballero de Avalos Aida y otro c/ Dome Constructora S.R.L. y otros s/ accidente accion civil" – CNTRAB – 11/07/2012</vt:lpstr>
      <vt:lpstr>Diapositiva 45</vt:lpstr>
      <vt:lpstr>Diapositiva 46</vt:lpstr>
      <vt:lpstr>Diapositiva 47</vt:lpstr>
      <vt:lpstr>  “Salvatierra Mario Antonio c/ Zadicoff Victor Fernando s/ despido” – CNTRAB – 25/06/2012 </vt:lpstr>
      <vt:lpstr>Diapositiva 49</vt:lpstr>
      <vt:lpstr>Diapositiva 50</vt:lpstr>
      <vt:lpstr>Diapositiva 51</vt:lpstr>
      <vt:lpstr>  “Balanesco Raul Segundo y otro c/ Fundepa Fundación Neuquina para el Desarrollo Patagonico y argentino s/ despido” – CNTRAB – 31/07/2012  </vt:lpstr>
      <vt:lpstr>Diapositiva 53</vt:lpstr>
      <vt:lpstr>Diapositiva 54</vt:lpstr>
      <vt:lpstr>Diapositiva 55</vt:lpstr>
      <vt:lpstr>Diapositiva 56</vt:lpstr>
      <vt:lpstr>Diapositiva 57</vt:lpstr>
      <vt:lpstr>Diapositiva 58</vt:lpstr>
      <vt:lpstr>“Ojeda Quesada Eva c/ Banco Santander Rio S.A. y otro s/ despido” – CNTRAB – 31/07/2012  </vt:lpstr>
      <vt:lpstr>Diapositiva 60</vt:lpstr>
      <vt:lpstr>Diapositiva 61</vt:lpstr>
      <vt:lpstr>“L. T. E. I. c/ Aguas Argentinas S.A. y otro s/ despido” – CNTRAB – 12/07/2012</vt:lpstr>
      <vt:lpstr>Diapositiva 63</vt:lpstr>
      <vt:lpstr>Diapositiva 64</vt:lpstr>
      <vt:lpstr>Diapositiva 65</vt:lpstr>
      <vt:lpstr>  “G. N. S. c/ Transportadora de Caudales Juncadella S.A. y otro s/ accidente – accion civil” – CNTRAB – 31/07/2012 </vt:lpstr>
      <vt:lpstr>Diapositiva 67</vt:lpstr>
      <vt:lpstr>Diapositiva 68</vt:lpstr>
      <vt:lpstr>Diapositiva 69</vt:lpstr>
      <vt:lpstr>Diapositiva 70</vt:lpstr>
      <vt:lpstr>  "G. M. R. c/ DE y DE Desobstrucciones y Desagotes S.A. s/ despido" – CNTRAB – 05/06/2012  </vt:lpstr>
      <vt:lpstr>Diapositiva 72</vt:lpstr>
      <vt:lpstr>Diapositiva 73</vt:lpstr>
      <vt:lpstr>Diapositiva 74</vt:lpstr>
      <vt:lpstr>“Fernandez Edgardo Alberto c/Universidad Argentina de la Empresa UADE s/despido” – CNTRAB – 07/06/2012</vt:lpstr>
      <vt:lpstr>Diapositiva 76</vt:lpstr>
      <vt:lpstr>Diapositiva 77</vt:lpstr>
      <vt:lpstr>Diapositiva 78</vt:lpstr>
      <vt:lpstr>Diapositiva 79</vt:lpstr>
      <vt:lpstr>Diapositiva 80</vt:lpstr>
      <vt:lpstr>Diapositiva 81</vt:lpstr>
      <vt:lpstr>C. W. O. c/ B.B.V.A. Banco Frances S.A. s/despido” – CNTRAB – 29/06/2012 </vt:lpstr>
      <vt:lpstr>Diapositiva 83</vt:lpstr>
      <vt:lpstr>Diapositiva 84</vt:lpstr>
      <vt:lpstr>Diapositiva 85</vt:lpstr>
      <vt:lpstr>Diapositiva 86</vt:lpstr>
      <vt:lpstr>“Ferreyra Patricia Mariana c/ Recursos Educativos S.A. y otros s/despido” – CNTRAB – 11/07/2012 </vt:lpstr>
      <vt:lpstr>Diapositiva 88</vt:lpstr>
      <vt:lpstr>Diapositiva 89</vt:lpstr>
      <vt:lpstr>Diapositiva 90</vt:lpstr>
      <vt:lpstr>Diapositiva 91</vt:lpstr>
      <vt:lpstr>“Paredes, José María c/ Cañuelas Gas S.A. s/ despido” – CNTRAB – 13/07/2012  </vt:lpstr>
      <vt:lpstr>Diapositiva 93</vt:lpstr>
      <vt:lpstr>Diapositiva 94</vt:lpstr>
      <vt:lpstr>Diapositiva 95</vt:lpstr>
      <vt:lpstr>Diapositiva 96</vt:lpstr>
      <vt:lpstr>“B. C. T. c/ Ondabel S.A. s/ despido” – CNTRAB – 29/06/2012   </vt:lpstr>
      <vt:lpstr>Diapositiva 98</vt:lpstr>
      <vt:lpstr>Diapositiva 99</vt:lpstr>
      <vt:lpstr>“Pais, Lucia Elizabeth c/ El Tablero Producciones SA s/ despido” – CNTRAB – 31/07/2012   </vt:lpstr>
      <vt:lpstr>Diapositiva 101</vt:lpstr>
      <vt:lpstr>Diapositiva 102</vt:lpstr>
      <vt:lpstr>Diapositiva 103</vt:lpstr>
      <vt:lpstr>“Moschini Maria Romina c/Pequeña Obra de la Divina Providencia Asoc. sin fines de lucro s/despido" – CNTRAB – 13/07/2012   </vt:lpstr>
      <vt:lpstr>Diapositiva 105</vt:lpstr>
      <vt:lpstr>Diapositiva 106</vt:lpstr>
      <vt:lpstr>“V. W. C. L. c/ Italcolore S.A. y otro s/ accidente-accion civil” – CNTRAB – 13/07/2012   </vt:lpstr>
      <vt:lpstr>Diapositiva 108</vt:lpstr>
      <vt:lpstr>Diapositiva 109</vt:lpstr>
      <vt:lpstr>Diapositiva 110</vt:lpstr>
      <vt:lpstr>“Cordoba Claudio Gabriel c/Correo Oficial de la Republica Argentina S.A. s/despido” – CNTRAB – 22/06/2012   </vt:lpstr>
      <vt:lpstr>Diapositiva 112</vt:lpstr>
      <vt:lpstr>Diapositiva 113</vt:lpstr>
      <vt:lpstr>Diapositiva 114</vt:lpstr>
      <vt:lpstr>Diapositiva 115</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CHARLA  16-4-2012</dc:title>
  <dc:creator>Monica</dc:creator>
  <cp:lastModifiedBy>agutierrez</cp:lastModifiedBy>
  <cp:revision>140</cp:revision>
  <dcterms:created xsi:type="dcterms:W3CDTF">2012-04-14T18:57:06Z</dcterms:created>
  <dcterms:modified xsi:type="dcterms:W3CDTF">2012-10-24T12:33:25Z</dcterms:modified>
</cp:coreProperties>
</file>